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66" r:id="rId5"/>
    <p:sldId id="260" r:id="rId6"/>
    <p:sldId id="323" r:id="rId7"/>
    <p:sldId id="315" r:id="rId8"/>
    <p:sldId id="316" r:id="rId9"/>
    <p:sldId id="317" r:id="rId10"/>
    <p:sldId id="272" r:id="rId11"/>
    <p:sldId id="270" r:id="rId12"/>
    <p:sldId id="318" r:id="rId13"/>
    <p:sldId id="280" r:id="rId14"/>
    <p:sldId id="285" r:id="rId15"/>
    <p:sldId id="271" r:id="rId16"/>
    <p:sldId id="319" r:id="rId17"/>
    <p:sldId id="320" r:id="rId18"/>
    <p:sldId id="321" r:id="rId19"/>
    <p:sldId id="322" r:id="rId20"/>
    <p:sldId id="258" r:id="rId2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6600"/>
    <a:srgbClr val="003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tx2">
                    <a:lumMod val="50000"/>
                  </a:schemeClr>
                </a:solidFill>
                <a:latin typeface="+mj-lt"/>
              </a:defRPr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Alocação de Ativos</a:t>
            </a:r>
          </a:p>
        </c:rich>
      </c:tx>
      <c:layout>
        <c:manualLayout>
          <c:xMode val="edge"/>
          <c:yMode val="edge"/>
          <c:x val="0.30443536955175676"/>
          <c:y val="0.11962776015714111"/>
        </c:manualLayout>
      </c:layout>
      <c:overlay val="0"/>
    </c:title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975526387561383"/>
          <c:y val="9.8515684982695195E-2"/>
          <c:w val="0.58527289975442998"/>
          <c:h val="0.90148431501730486"/>
        </c:manualLayout>
      </c:layout>
      <c:pie3DChart>
        <c:varyColors val="1"/>
        <c:ser>
          <c:idx val="0"/>
          <c:order val="0"/>
          <c:tx>
            <c:v>Alocação de Ativos</c:v>
          </c:tx>
          <c:spPr>
            <a:solidFill>
              <a:srgbClr val="1F497D">
                <a:lumMod val="60000"/>
                <a:lumOff val="40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explosion val="12"/>
          <c:dPt>
            <c:idx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</c:dPt>
          <c:dPt>
            <c:idx val="1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25400">
                <a:noFill/>
              </a:ln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</c:dPt>
          <c:dLbls>
            <c:dLbl>
              <c:idx val="0"/>
              <c:layout>
                <c:manualLayout>
                  <c:x val="-8.9031738305543895E-2"/>
                  <c:y val="4.51070589860477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137328968478932"/>
                  <c:y val="-0.1465716259151816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69%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'[Status_FI-FGTS.xls]Enquadramento'!$S$23:$S$24</c:f>
              <c:strCache>
                <c:ptCount val="2"/>
                <c:pt idx="0">
                  <c:v>Participação Acionária</c:v>
                </c:pt>
                <c:pt idx="1">
                  <c:v>Dívida</c:v>
                </c:pt>
              </c:strCache>
            </c:strRef>
          </c:cat>
          <c:val>
            <c:numRef>
              <c:f>'[Status_FI-FGTS.xls]Enquadramento'!$T$23:$T$24</c:f>
              <c:numCache>
                <c:formatCode>#,##0.00</c:formatCode>
                <c:ptCount val="2"/>
                <c:pt idx="0">
                  <c:v>6796398512.8299999</c:v>
                </c:pt>
                <c:pt idx="1">
                  <c:v>13818000000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legend>
      <c:legendPos val="t"/>
      <c:layout>
        <c:manualLayout>
          <c:xMode val="edge"/>
          <c:yMode val="edge"/>
          <c:x val="0.17250464392071654"/>
          <c:y val="0.87218960427955072"/>
          <c:w val="0.7129982026025522"/>
          <c:h val="8.9473858929638467E-2"/>
        </c:manualLayout>
      </c:layout>
      <c:overlay val="0"/>
      <c:txPr>
        <a:bodyPr/>
        <a:lstStyle/>
        <a:p>
          <a:pPr>
            <a:defRPr sz="1100" b="1">
              <a:solidFill>
                <a:schemeClr val="tx2">
                  <a:lumMod val="50000"/>
                </a:schemeClr>
              </a:solidFill>
            </a:defRPr>
          </a:pPr>
          <a:endParaRPr lang="pt-BR"/>
        </a:p>
      </c:txPr>
    </c:legend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/>
              <a:t>Programa</a:t>
            </a:r>
            <a:r>
              <a:rPr lang="pt-BR" b="1" baseline="0"/>
              <a:t> de Investimento em Logística</a:t>
            </a:r>
          </a:p>
          <a:p>
            <a:pPr>
              <a:defRPr b="1"/>
            </a:pPr>
            <a:r>
              <a:rPr lang="pt-BR" b="1" baseline="0"/>
              <a:t>% Investimento por setor</a:t>
            </a:r>
            <a:endParaRPr lang="pt-BR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1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2437467398594E-2"/>
          <c:y val="0.28744164225759461"/>
          <c:w val="0.82873295412205972"/>
          <c:h val="0.65265729428584651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3333FF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explosion val="6"/>
            <c:spPr>
              <a:solidFill>
                <a:schemeClr val="accent1">
                  <a:lumMod val="20000"/>
                  <a:lumOff val="8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543158051615788"/>
                  <c:y val="-0.249130966751534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'[Planilha em Planilha em Pasta1 (version 1).xls]Plan2'!$B$3:$B$6</c:f>
              <c:strCache>
                <c:ptCount val="4"/>
                <c:pt idx="0">
                  <c:v>Rodovias</c:v>
                </c:pt>
                <c:pt idx="1">
                  <c:v>Ferrovias</c:v>
                </c:pt>
                <c:pt idx="2">
                  <c:v>Portos</c:v>
                </c:pt>
                <c:pt idx="3">
                  <c:v>Aeroportos</c:v>
                </c:pt>
              </c:strCache>
            </c:strRef>
          </c:cat>
          <c:val>
            <c:numRef>
              <c:f>'[Planilha em Planilha em Pasta1 (version 1).xls]Plan2'!$C$3:$C$6</c:f>
              <c:numCache>
                <c:formatCode>_("R$"* #,##0.00_);_("R$"* \(#,##0.00\);_("R$"* "-"??_);_(@_)</c:formatCode>
                <c:ptCount val="4"/>
                <c:pt idx="0">
                  <c:v>42000000000</c:v>
                </c:pt>
                <c:pt idx="1">
                  <c:v>91000000000</c:v>
                </c:pt>
                <c:pt idx="2">
                  <c:v>60600000000</c:v>
                </c:pt>
                <c:pt idx="3">
                  <c:v>18700000000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1EE89-9BE3-4B0A-8AA8-AD701F28A4E3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C5A1756-647E-4B06-B1A6-56EB22D695D8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2008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A1256406-3390-4D15-AA64-954353C38034}" type="parTrans" cxnId="{28190464-56C1-4B44-BCC6-447F99E191D1}">
      <dgm:prSet/>
      <dgm:spPr/>
      <dgm:t>
        <a:bodyPr/>
        <a:lstStyle/>
        <a:p>
          <a:endParaRPr lang="pt-BR"/>
        </a:p>
      </dgm:t>
    </dgm:pt>
    <dgm:pt modelId="{982BA335-198D-4B22-A15B-CE3A92D64292}" type="sibTrans" cxnId="{28190464-56C1-4B44-BCC6-447F99E191D1}">
      <dgm:prSet/>
      <dgm:spPr/>
      <dgm:t>
        <a:bodyPr/>
        <a:lstStyle/>
        <a:p>
          <a:endParaRPr lang="pt-BR"/>
        </a:p>
      </dgm:t>
    </dgm:pt>
    <dgm:pt modelId="{DDADB89D-4CED-4728-A3C2-9B0ADA1FFE99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2009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F2BA013D-C8FC-4BAD-8DD1-E4CFCA785A90}" type="parTrans" cxnId="{74E78070-F98B-4173-B232-8261714B8A72}">
      <dgm:prSet/>
      <dgm:spPr/>
      <dgm:t>
        <a:bodyPr/>
        <a:lstStyle/>
        <a:p>
          <a:endParaRPr lang="pt-BR"/>
        </a:p>
      </dgm:t>
    </dgm:pt>
    <dgm:pt modelId="{E09EC9EB-7A29-4B41-B0D7-6E3ABA166D7E}" type="sibTrans" cxnId="{74E78070-F98B-4173-B232-8261714B8A72}">
      <dgm:prSet/>
      <dgm:spPr/>
      <dgm:t>
        <a:bodyPr/>
        <a:lstStyle/>
        <a:p>
          <a:endParaRPr lang="pt-BR"/>
        </a:p>
      </dgm:t>
    </dgm:pt>
    <dgm:pt modelId="{7028F56D-83AC-4083-A0B0-6A1B3FD52247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2010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E8ECC513-BC78-4C81-B561-5EDF3FD403A3}" type="parTrans" cxnId="{B98302FC-BA64-40F7-9D9F-33A1F913ACEC}">
      <dgm:prSet/>
      <dgm:spPr/>
      <dgm:t>
        <a:bodyPr/>
        <a:lstStyle/>
        <a:p>
          <a:endParaRPr lang="pt-BR"/>
        </a:p>
      </dgm:t>
    </dgm:pt>
    <dgm:pt modelId="{43045FFB-BBDC-4EA7-B78B-82DAA221E75C}" type="sibTrans" cxnId="{B98302FC-BA64-40F7-9D9F-33A1F913ACEC}">
      <dgm:prSet/>
      <dgm:spPr/>
      <dgm:t>
        <a:bodyPr/>
        <a:lstStyle/>
        <a:p>
          <a:endParaRPr lang="pt-BR"/>
        </a:p>
      </dgm:t>
    </dgm:pt>
    <dgm:pt modelId="{328B9ABA-2DF8-49DA-8037-09CD7A4E5181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2011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78B66554-1FA4-4086-8609-6BD1B9FD1150}" type="parTrans" cxnId="{37C659E2-51F1-450A-9B8C-7D09F89BD287}">
      <dgm:prSet/>
      <dgm:spPr/>
      <dgm:t>
        <a:bodyPr/>
        <a:lstStyle/>
        <a:p>
          <a:endParaRPr lang="pt-BR"/>
        </a:p>
      </dgm:t>
    </dgm:pt>
    <dgm:pt modelId="{F6465D0D-C3F0-4E99-A01B-46BE5640BFD4}" type="sibTrans" cxnId="{37C659E2-51F1-450A-9B8C-7D09F89BD287}">
      <dgm:prSet/>
      <dgm:spPr/>
      <dgm:t>
        <a:bodyPr/>
        <a:lstStyle/>
        <a:p>
          <a:endParaRPr lang="pt-BR"/>
        </a:p>
      </dgm:t>
    </dgm:pt>
    <dgm:pt modelId="{46D2C899-AA2C-4620-9BEF-B443FED6997D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2012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7461E05E-6892-4419-A012-C30BAA7DC02A}" type="parTrans" cxnId="{8C2CABD7-AE10-4926-98F9-ED6A42213185}">
      <dgm:prSet/>
      <dgm:spPr/>
      <dgm:t>
        <a:bodyPr/>
        <a:lstStyle/>
        <a:p>
          <a:endParaRPr lang="pt-BR"/>
        </a:p>
      </dgm:t>
    </dgm:pt>
    <dgm:pt modelId="{D47B9D0D-6444-4E8D-9575-EBD9AFF9F747}" type="sibTrans" cxnId="{8C2CABD7-AE10-4926-98F9-ED6A42213185}">
      <dgm:prSet/>
      <dgm:spPr/>
      <dgm:t>
        <a:bodyPr/>
        <a:lstStyle/>
        <a:p>
          <a:endParaRPr lang="pt-BR"/>
        </a:p>
      </dgm:t>
    </dgm:pt>
    <dgm:pt modelId="{EEC2B691-AEFE-4C70-9AFF-75C2ED6D849B}">
      <dgm:prSet phldrT="[Texto]"/>
      <dgm:spPr/>
      <dgm:t>
        <a:bodyPr/>
        <a:lstStyle/>
        <a:p>
          <a:pPr algn="ctr"/>
          <a:r>
            <a:rPr lang="pt-BR" b="1" dirty="0" smtClean="0">
              <a:solidFill>
                <a:schemeClr val="accent1">
                  <a:lumMod val="50000"/>
                </a:schemeClr>
              </a:solidFill>
            </a:rPr>
            <a:t>1S2013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94823CBD-B39A-4297-B62A-0766213682DA}" type="parTrans" cxnId="{101C50C8-C945-4703-960C-59044ADBAD1E}">
      <dgm:prSet/>
      <dgm:spPr/>
      <dgm:t>
        <a:bodyPr/>
        <a:lstStyle/>
        <a:p>
          <a:endParaRPr lang="pt-BR"/>
        </a:p>
      </dgm:t>
    </dgm:pt>
    <dgm:pt modelId="{3720B9CE-7C06-414E-8CB7-309D3344C92B}" type="sibTrans" cxnId="{101C50C8-C945-4703-960C-59044ADBAD1E}">
      <dgm:prSet/>
      <dgm:spPr/>
      <dgm:t>
        <a:bodyPr/>
        <a:lstStyle/>
        <a:p>
          <a:endParaRPr lang="pt-BR"/>
        </a:p>
      </dgm:t>
    </dgm:pt>
    <dgm:pt modelId="{3A8DC27F-DB57-4260-B8A5-6F2EAECF92AD}" type="pres">
      <dgm:prSet presAssocID="{8D61EE89-9BE3-4B0A-8AA8-AD701F28A4E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B4869DB2-E9DC-4E5C-B84F-56775183CAC3}" type="pres">
      <dgm:prSet presAssocID="{AC5A1756-647E-4B06-B1A6-56EB22D695D8}" presName="composite" presStyleCnt="0"/>
      <dgm:spPr/>
    </dgm:pt>
    <dgm:pt modelId="{2439F150-90F7-4DF5-A2C8-730D32B3C140}" type="pres">
      <dgm:prSet presAssocID="{AC5A1756-647E-4B06-B1A6-56EB22D695D8}" presName="LShape" presStyleLbl="alignNode1" presStyleIdx="0" presStyleCnt="11"/>
      <dgm:spPr>
        <a:solidFill>
          <a:schemeClr val="accent1">
            <a:lumMod val="20000"/>
            <a:lumOff val="80000"/>
          </a:schemeClr>
        </a:solidFill>
      </dgm:spPr>
    </dgm:pt>
    <dgm:pt modelId="{28BFFCCA-D800-49A7-AE52-0C0457229FBB}" type="pres">
      <dgm:prSet presAssocID="{AC5A1756-647E-4B06-B1A6-56EB22D695D8}" presName="ParentText" presStyleLbl="revTx" presStyleIdx="0" presStyleCnt="6" custScaleY="39777" custLinFactNeighborY="-280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A69CB7-A61E-432E-B3A1-190143D0D01B}" type="pres">
      <dgm:prSet presAssocID="{AC5A1756-647E-4B06-B1A6-56EB22D695D8}" presName="Triangle" presStyleLbl="alignNode1" presStyleIdx="1" presStyleCnt="11"/>
      <dgm:spPr/>
    </dgm:pt>
    <dgm:pt modelId="{B2D89092-5E31-4512-99DD-B3FBF64CEA4B}" type="pres">
      <dgm:prSet presAssocID="{982BA335-198D-4B22-A15B-CE3A92D64292}" presName="sibTrans" presStyleCnt="0"/>
      <dgm:spPr/>
    </dgm:pt>
    <dgm:pt modelId="{4F31ACE1-2E79-4FDB-8A09-3CB90C09588D}" type="pres">
      <dgm:prSet presAssocID="{982BA335-198D-4B22-A15B-CE3A92D64292}" presName="space" presStyleCnt="0"/>
      <dgm:spPr/>
    </dgm:pt>
    <dgm:pt modelId="{BBAAAB8F-2383-49B7-96C8-C2902A8C24E5}" type="pres">
      <dgm:prSet presAssocID="{DDADB89D-4CED-4728-A3C2-9B0ADA1FFE99}" presName="composite" presStyleCnt="0"/>
      <dgm:spPr/>
    </dgm:pt>
    <dgm:pt modelId="{F99EC36D-A00A-4B8D-B051-F0FB491759F3}" type="pres">
      <dgm:prSet presAssocID="{DDADB89D-4CED-4728-A3C2-9B0ADA1FFE99}" presName="LShape" presStyleLbl="alignNode1" presStyleIdx="2" presStyleCnt="11"/>
      <dgm:spPr>
        <a:solidFill>
          <a:schemeClr val="accent1">
            <a:lumMod val="40000"/>
            <a:lumOff val="60000"/>
          </a:schemeClr>
        </a:solidFill>
      </dgm:spPr>
    </dgm:pt>
    <dgm:pt modelId="{6C3F99E2-983C-4A12-82FF-EB6C46C2C29D}" type="pres">
      <dgm:prSet presAssocID="{DDADB89D-4CED-4728-A3C2-9B0ADA1FFE99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5B0577-3209-4A43-967B-C079ED1F7B52}" type="pres">
      <dgm:prSet presAssocID="{DDADB89D-4CED-4728-A3C2-9B0ADA1FFE99}" presName="Triangle" presStyleLbl="alignNode1" presStyleIdx="3" presStyleCnt="11"/>
      <dgm:spPr/>
    </dgm:pt>
    <dgm:pt modelId="{B9325EAB-130D-42FF-907D-11C58EA7FE82}" type="pres">
      <dgm:prSet presAssocID="{E09EC9EB-7A29-4B41-B0D7-6E3ABA166D7E}" presName="sibTrans" presStyleCnt="0"/>
      <dgm:spPr/>
    </dgm:pt>
    <dgm:pt modelId="{C4EF680C-B201-47E3-A0FC-6EE0B3A9F208}" type="pres">
      <dgm:prSet presAssocID="{E09EC9EB-7A29-4B41-B0D7-6E3ABA166D7E}" presName="space" presStyleCnt="0"/>
      <dgm:spPr/>
    </dgm:pt>
    <dgm:pt modelId="{C2972BAC-BC74-454C-8724-2D3879F4FBDA}" type="pres">
      <dgm:prSet presAssocID="{7028F56D-83AC-4083-A0B0-6A1B3FD52247}" presName="composite" presStyleCnt="0"/>
      <dgm:spPr/>
    </dgm:pt>
    <dgm:pt modelId="{DD892051-299E-480C-85A1-ED3F7BC6F9FC}" type="pres">
      <dgm:prSet presAssocID="{7028F56D-83AC-4083-A0B0-6A1B3FD52247}" presName="LShape" presStyleLbl="alignNode1" presStyleIdx="4" presStyleCnt="11"/>
      <dgm:spPr>
        <a:solidFill>
          <a:schemeClr val="accent1">
            <a:lumMod val="60000"/>
            <a:lumOff val="40000"/>
          </a:schemeClr>
        </a:solidFill>
      </dgm:spPr>
    </dgm:pt>
    <dgm:pt modelId="{79801151-3770-446D-8DE8-E2FFBA10A9CE}" type="pres">
      <dgm:prSet presAssocID="{7028F56D-83AC-4083-A0B0-6A1B3FD52247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05FCDC-989B-4361-BB6C-AD3B99D81D0F}" type="pres">
      <dgm:prSet presAssocID="{7028F56D-83AC-4083-A0B0-6A1B3FD52247}" presName="Triangle" presStyleLbl="alignNode1" presStyleIdx="5" presStyleCnt="11"/>
      <dgm:spPr/>
    </dgm:pt>
    <dgm:pt modelId="{C20D2D1B-40EC-4F3C-8F52-EAFD46AE896A}" type="pres">
      <dgm:prSet presAssocID="{43045FFB-BBDC-4EA7-B78B-82DAA221E75C}" presName="sibTrans" presStyleCnt="0"/>
      <dgm:spPr/>
    </dgm:pt>
    <dgm:pt modelId="{D288B9B7-3739-42D6-B6A2-EF61DB5A6FE0}" type="pres">
      <dgm:prSet presAssocID="{43045FFB-BBDC-4EA7-B78B-82DAA221E75C}" presName="space" presStyleCnt="0"/>
      <dgm:spPr/>
    </dgm:pt>
    <dgm:pt modelId="{EC69545B-DB91-45BD-84DA-CC37B17EA2DA}" type="pres">
      <dgm:prSet presAssocID="{328B9ABA-2DF8-49DA-8037-09CD7A4E5181}" presName="composite" presStyleCnt="0"/>
      <dgm:spPr/>
    </dgm:pt>
    <dgm:pt modelId="{CC239426-08EB-48B2-9AE8-DD0B2D59117D}" type="pres">
      <dgm:prSet presAssocID="{328B9ABA-2DF8-49DA-8037-09CD7A4E5181}" presName="LShape" presStyleLbl="alignNode1" presStyleIdx="6" presStyleCnt="11"/>
      <dgm:spPr>
        <a:solidFill>
          <a:schemeClr val="tx2">
            <a:lumMod val="60000"/>
            <a:lumOff val="40000"/>
          </a:schemeClr>
        </a:solidFill>
      </dgm:spPr>
    </dgm:pt>
    <dgm:pt modelId="{D3A7D39D-77A6-48A2-A38F-50C9D23E92E6}" type="pres">
      <dgm:prSet presAssocID="{328B9ABA-2DF8-49DA-8037-09CD7A4E5181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6A3780-B9EB-411B-B603-C8C7CE0E60F3}" type="pres">
      <dgm:prSet presAssocID="{328B9ABA-2DF8-49DA-8037-09CD7A4E5181}" presName="Triangle" presStyleLbl="alignNode1" presStyleIdx="7" presStyleCnt="11"/>
      <dgm:spPr/>
    </dgm:pt>
    <dgm:pt modelId="{004C4637-E38E-4784-8B8D-19DF43962E54}" type="pres">
      <dgm:prSet presAssocID="{F6465D0D-C3F0-4E99-A01B-46BE5640BFD4}" presName="sibTrans" presStyleCnt="0"/>
      <dgm:spPr/>
    </dgm:pt>
    <dgm:pt modelId="{13EEF7A8-060A-439A-A328-B1F90E42662E}" type="pres">
      <dgm:prSet presAssocID="{F6465D0D-C3F0-4E99-A01B-46BE5640BFD4}" presName="space" presStyleCnt="0"/>
      <dgm:spPr/>
    </dgm:pt>
    <dgm:pt modelId="{544B5202-2AA6-4A3F-B882-3000B419724E}" type="pres">
      <dgm:prSet presAssocID="{46D2C899-AA2C-4620-9BEF-B443FED6997D}" presName="composite" presStyleCnt="0"/>
      <dgm:spPr/>
    </dgm:pt>
    <dgm:pt modelId="{41B1659F-7AF2-4E82-9B55-8F71A002B02A}" type="pres">
      <dgm:prSet presAssocID="{46D2C899-AA2C-4620-9BEF-B443FED6997D}" presName="LShape" presStyleLbl="alignNode1" presStyleIdx="8" presStyleCnt="11"/>
      <dgm:spPr>
        <a:solidFill>
          <a:schemeClr val="accent1">
            <a:lumMod val="75000"/>
          </a:schemeClr>
        </a:solidFill>
      </dgm:spPr>
    </dgm:pt>
    <dgm:pt modelId="{2A642013-B871-4D10-83AB-F4911D0CD361}" type="pres">
      <dgm:prSet presAssocID="{46D2C899-AA2C-4620-9BEF-B443FED6997D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55A33A-89BB-45A6-8162-7F8B1AEA0A3B}" type="pres">
      <dgm:prSet presAssocID="{46D2C899-AA2C-4620-9BEF-B443FED6997D}" presName="Triangle" presStyleLbl="alignNode1" presStyleIdx="9" presStyleCnt="11"/>
      <dgm:spPr/>
    </dgm:pt>
    <dgm:pt modelId="{602A74C0-A0A6-4187-A22C-8D2A03419251}" type="pres">
      <dgm:prSet presAssocID="{D47B9D0D-6444-4E8D-9575-EBD9AFF9F747}" presName="sibTrans" presStyleCnt="0"/>
      <dgm:spPr/>
    </dgm:pt>
    <dgm:pt modelId="{60483495-3537-48FD-9B20-5D70C7415ACB}" type="pres">
      <dgm:prSet presAssocID="{D47B9D0D-6444-4E8D-9575-EBD9AFF9F747}" presName="space" presStyleCnt="0"/>
      <dgm:spPr/>
    </dgm:pt>
    <dgm:pt modelId="{9F7B00E6-E47B-43A6-A575-77D6CB1066BE}" type="pres">
      <dgm:prSet presAssocID="{EEC2B691-AEFE-4C70-9AFF-75C2ED6D849B}" presName="composite" presStyleCnt="0"/>
      <dgm:spPr/>
    </dgm:pt>
    <dgm:pt modelId="{3E653FE0-F22E-45D2-AA9A-93107A02CAA7}" type="pres">
      <dgm:prSet presAssocID="{EEC2B691-AEFE-4C70-9AFF-75C2ED6D849B}" presName="LShape" presStyleLbl="alignNode1" presStyleIdx="10" presStyleCnt="11"/>
      <dgm:spPr>
        <a:solidFill>
          <a:schemeClr val="accent1">
            <a:lumMod val="50000"/>
          </a:schemeClr>
        </a:solidFill>
      </dgm:spPr>
    </dgm:pt>
    <dgm:pt modelId="{5243E3A8-3881-4C36-8D90-8B4F72C89648}" type="pres">
      <dgm:prSet presAssocID="{EEC2B691-AEFE-4C70-9AFF-75C2ED6D849B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1468FD-18C0-42B2-8092-A61153C5E07E}" type="presOf" srcId="{7028F56D-83AC-4083-A0B0-6A1B3FD52247}" destId="{79801151-3770-446D-8DE8-E2FFBA10A9CE}" srcOrd="0" destOrd="0" presId="urn:microsoft.com/office/officeart/2009/3/layout/StepUpProcess"/>
    <dgm:cxn modelId="{F15B2E2A-CDB9-40F2-87A7-3F0CEF71AC95}" type="presOf" srcId="{8D61EE89-9BE3-4B0A-8AA8-AD701F28A4E3}" destId="{3A8DC27F-DB57-4260-B8A5-6F2EAECF92AD}" srcOrd="0" destOrd="0" presId="urn:microsoft.com/office/officeart/2009/3/layout/StepUpProcess"/>
    <dgm:cxn modelId="{75C69BB2-367C-4063-8585-580356549B04}" type="presOf" srcId="{46D2C899-AA2C-4620-9BEF-B443FED6997D}" destId="{2A642013-B871-4D10-83AB-F4911D0CD361}" srcOrd="0" destOrd="0" presId="urn:microsoft.com/office/officeart/2009/3/layout/StepUpProcess"/>
    <dgm:cxn modelId="{37C659E2-51F1-450A-9B8C-7D09F89BD287}" srcId="{8D61EE89-9BE3-4B0A-8AA8-AD701F28A4E3}" destId="{328B9ABA-2DF8-49DA-8037-09CD7A4E5181}" srcOrd="3" destOrd="0" parTransId="{78B66554-1FA4-4086-8609-6BD1B9FD1150}" sibTransId="{F6465D0D-C3F0-4E99-A01B-46BE5640BFD4}"/>
    <dgm:cxn modelId="{74794152-DE38-4D1C-A8E7-967D3EEF32B2}" type="presOf" srcId="{DDADB89D-4CED-4728-A3C2-9B0ADA1FFE99}" destId="{6C3F99E2-983C-4A12-82FF-EB6C46C2C29D}" srcOrd="0" destOrd="0" presId="urn:microsoft.com/office/officeart/2009/3/layout/StepUpProcess"/>
    <dgm:cxn modelId="{B98302FC-BA64-40F7-9D9F-33A1F913ACEC}" srcId="{8D61EE89-9BE3-4B0A-8AA8-AD701F28A4E3}" destId="{7028F56D-83AC-4083-A0B0-6A1B3FD52247}" srcOrd="2" destOrd="0" parTransId="{E8ECC513-BC78-4C81-B561-5EDF3FD403A3}" sibTransId="{43045FFB-BBDC-4EA7-B78B-82DAA221E75C}"/>
    <dgm:cxn modelId="{51EF8F74-3730-4959-A750-96D1C2797CCC}" type="presOf" srcId="{AC5A1756-647E-4B06-B1A6-56EB22D695D8}" destId="{28BFFCCA-D800-49A7-AE52-0C0457229FBB}" srcOrd="0" destOrd="0" presId="urn:microsoft.com/office/officeart/2009/3/layout/StepUpProcess"/>
    <dgm:cxn modelId="{101C50C8-C945-4703-960C-59044ADBAD1E}" srcId="{8D61EE89-9BE3-4B0A-8AA8-AD701F28A4E3}" destId="{EEC2B691-AEFE-4C70-9AFF-75C2ED6D849B}" srcOrd="5" destOrd="0" parTransId="{94823CBD-B39A-4297-B62A-0766213682DA}" sibTransId="{3720B9CE-7C06-414E-8CB7-309D3344C92B}"/>
    <dgm:cxn modelId="{28190464-56C1-4B44-BCC6-447F99E191D1}" srcId="{8D61EE89-9BE3-4B0A-8AA8-AD701F28A4E3}" destId="{AC5A1756-647E-4B06-B1A6-56EB22D695D8}" srcOrd="0" destOrd="0" parTransId="{A1256406-3390-4D15-AA64-954353C38034}" sibTransId="{982BA335-198D-4B22-A15B-CE3A92D64292}"/>
    <dgm:cxn modelId="{130DC554-6BEF-4F97-A3BC-2EE9823D3B37}" type="presOf" srcId="{328B9ABA-2DF8-49DA-8037-09CD7A4E5181}" destId="{D3A7D39D-77A6-48A2-A38F-50C9D23E92E6}" srcOrd="0" destOrd="0" presId="urn:microsoft.com/office/officeart/2009/3/layout/StepUpProcess"/>
    <dgm:cxn modelId="{D0916DB3-381B-4D09-BE1C-1FEF38AA57D4}" type="presOf" srcId="{EEC2B691-AEFE-4C70-9AFF-75C2ED6D849B}" destId="{5243E3A8-3881-4C36-8D90-8B4F72C89648}" srcOrd="0" destOrd="0" presId="urn:microsoft.com/office/officeart/2009/3/layout/StepUpProcess"/>
    <dgm:cxn modelId="{74E78070-F98B-4173-B232-8261714B8A72}" srcId="{8D61EE89-9BE3-4B0A-8AA8-AD701F28A4E3}" destId="{DDADB89D-4CED-4728-A3C2-9B0ADA1FFE99}" srcOrd="1" destOrd="0" parTransId="{F2BA013D-C8FC-4BAD-8DD1-E4CFCA785A90}" sibTransId="{E09EC9EB-7A29-4B41-B0D7-6E3ABA166D7E}"/>
    <dgm:cxn modelId="{8C2CABD7-AE10-4926-98F9-ED6A42213185}" srcId="{8D61EE89-9BE3-4B0A-8AA8-AD701F28A4E3}" destId="{46D2C899-AA2C-4620-9BEF-B443FED6997D}" srcOrd="4" destOrd="0" parTransId="{7461E05E-6892-4419-A012-C30BAA7DC02A}" sibTransId="{D47B9D0D-6444-4E8D-9575-EBD9AFF9F747}"/>
    <dgm:cxn modelId="{C6B64F24-7181-4679-8C52-1097C3809F88}" type="presParOf" srcId="{3A8DC27F-DB57-4260-B8A5-6F2EAECF92AD}" destId="{B4869DB2-E9DC-4E5C-B84F-56775183CAC3}" srcOrd="0" destOrd="0" presId="urn:microsoft.com/office/officeart/2009/3/layout/StepUpProcess"/>
    <dgm:cxn modelId="{F405F243-8A9A-4D75-AB83-E74DC848856A}" type="presParOf" srcId="{B4869DB2-E9DC-4E5C-B84F-56775183CAC3}" destId="{2439F150-90F7-4DF5-A2C8-730D32B3C140}" srcOrd="0" destOrd="0" presId="urn:microsoft.com/office/officeart/2009/3/layout/StepUpProcess"/>
    <dgm:cxn modelId="{672E6720-0D43-4524-AD36-A24E4522C776}" type="presParOf" srcId="{B4869DB2-E9DC-4E5C-B84F-56775183CAC3}" destId="{28BFFCCA-D800-49A7-AE52-0C0457229FBB}" srcOrd="1" destOrd="0" presId="urn:microsoft.com/office/officeart/2009/3/layout/StepUpProcess"/>
    <dgm:cxn modelId="{A8675E0D-2308-446D-9B2B-43A8908DC8B0}" type="presParOf" srcId="{B4869DB2-E9DC-4E5C-B84F-56775183CAC3}" destId="{8FA69CB7-A61E-432E-B3A1-190143D0D01B}" srcOrd="2" destOrd="0" presId="urn:microsoft.com/office/officeart/2009/3/layout/StepUpProcess"/>
    <dgm:cxn modelId="{B05E1FED-E374-42C4-BC56-A02768E2ED00}" type="presParOf" srcId="{3A8DC27F-DB57-4260-B8A5-6F2EAECF92AD}" destId="{B2D89092-5E31-4512-99DD-B3FBF64CEA4B}" srcOrd="1" destOrd="0" presId="urn:microsoft.com/office/officeart/2009/3/layout/StepUpProcess"/>
    <dgm:cxn modelId="{89803293-90EB-41DB-9579-B20D76F695D5}" type="presParOf" srcId="{B2D89092-5E31-4512-99DD-B3FBF64CEA4B}" destId="{4F31ACE1-2E79-4FDB-8A09-3CB90C09588D}" srcOrd="0" destOrd="0" presId="urn:microsoft.com/office/officeart/2009/3/layout/StepUpProcess"/>
    <dgm:cxn modelId="{877E843D-D153-48C8-832A-912848A9B8C1}" type="presParOf" srcId="{3A8DC27F-DB57-4260-B8A5-6F2EAECF92AD}" destId="{BBAAAB8F-2383-49B7-96C8-C2902A8C24E5}" srcOrd="2" destOrd="0" presId="urn:microsoft.com/office/officeart/2009/3/layout/StepUpProcess"/>
    <dgm:cxn modelId="{8FEB64F7-C5FA-4B08-943E-21E521C71223}" type="presParOf" srcId="{BBAAAB8F-2383-49B7-96C8-C2902A8C24E5}" destId="{F99EC36D-A00A-4B8D-B051-F0FB491759F3}" srcOrd="0" destOrd="0" presId="urn:microsoft.com/office/officeart/2009/3/layout/StepUpProcess"/>
    <dgm:cxn modelId="{58FDCC79-3B3E-497F-B18A-EB8F62085DC8}" type="presParOf" srcId="{BBAAAB8F-2383-49B7-96C8-C2902A8C24E5}" destId="{6C3F99E2-983C-4A12-82FF-EB6C46C2C29D}" srcOrd="1" destOrd="0" presId="urn:microsoft.com/office/officeart/2009/3/layout/StepUpProcess"/>
    <dgm:cxn modelId="{1F3700D5-A975-432A-A05A-64CA7EF4F7ED}" type="presParOf" srcId="{BBAAAB8F-2383-49B7-96C8-C2902A8C24E5}" destId="{305B0577-3209-4A43-967B-C079ED1F7B52}" srcOrd="2" destOrd="0" presId="urn:microsoft.com/office/officeart/2009/3/layout/StepUpProcess"/>
    <dgm:cxn modelId="{646A536F-B508-4E60-89B4-E7539D678CD9}" type="presParOf" srcId="{3A8DC27F-DB57-4260-B8A5-6F2EAECF92AD}" destId="{B9325EAB-130D-42FF-907D-11C58EA7FE82}" srcOrd="3" destOrd="0" presId="urn:microsoft.com/office/officeart/2009/3/layout/StepUpProcess"/>
    <dgm:cxn modelId="{385DCBDC-523B-4F59-BF54-EF7A2B316C24}" type="presParOf" srcId="{B9325EAB-130D-42FF-907D-11C58EA7FE82}" destId="{C4EF680C-B201-47E3-A0FC-6EE0B3A9F208}" srcOrd="0" destOrd="0" presId="urn:microsoft.com/office/officeart/2009/3/layout/StepUpProcess"/>
    <dgm:cxn modelId="{AA83B135-6B53-4F68-BE86-E68A653727B6}" type="presParOf" srcId="{3A8DC27F-DB57-4260-B8A5-6F2EAECF92AD}" destId="{C2972BAC-BC74-454C-8724-2D3879F4FBDA}" srcOrd="4" destOrd="0" presId="urn:microsoft.com/office/officeart/2009/3/layout/StepUpProcess"/>
    <dgm:cxn modelId="{14A103A9-0529-4EFC-BB99-E546FBAD0EF8}" type="presParOf" srcId="{C2972BAC-BC74-454C-8724-2D3879F4FBDA}" destId="{DD892051-299E-480C-85A1-ED3F7BC6F9FC}" srcOrd="0" destOrd="0" presId="urn:microsoft.com/office/officeart/2009/3/layout/StepUpProcess"/>
    <dgm:cxn modelId="{4E5248B2-5794-4741-91C3-0B4C60D63B71}" type="presParOf" srcId="{C2972BAC-BC74-454C-8724-2D3879F4FBDA}" destId="{79801151-3770-446D-8DE8-E2FFBA10A9CE}" srcOrd="1" destOrd="0" presId="urn:microsoft.com/office/officeart/2009/3/layout/StepUpProcess"/>
    <dgm:cxn modelId="{06AEAFF8-2D5D-4D10-8313-85AEB99A1BE1}" type="presParOf" srcId="{C2972BAC-BC74-454C-8724-2D3879F4FBDA}" destId="{1405FCDC-989B-4361-BB6C-AD3B99D81D0F}" srcOrd="2" destOrd="0" presId="urn:microsoft.com/office/officeart/2009/3/layout/StepUpProcess"/>
    <dgm:cxn modelId="{75A93027-1D42-48A8-89C9-20F224CA474C}" type="presParOf" srcId="{3A8DC27F-DB57-4260-B8A5-6F2EAECF92AD}" destId="{C20D2D1B-40EC-4F3C-8F52-EAFD46AE896A}" srcOrd="5" destOrd="0" presId="urn:microsoft.com/office/officeart/2009/3/layout/StepUpProcess"/>
    <dgm:cxn modelId="{DAE781D4-4E1C-4641-9984-B31A35860F51}" type="presParOf" srcId="{C20D2D1B-40EC-4F3C-8F52-EAFD46AE896A}" destId="{D288B9B7-3739-42D6-B6A2-EF61DB5A6FE0}" srcOrd="0" destOrd="0" presId="urn:microsoft.com/office/officeart/2009/3/layout/StepUpProcess"/>
    <dgm:cxn modelId="{F33E6FDD-AD13-4B6E-A90D-BDDB8D972232}" type="presParOf" srcId="{3A8DC27F-DB57-4260-B8A5-6F2EAECF92AD}" destId="{EC69545B-DB91-45BD-84DA-CC37B17EA2DA}" srcOrd="6" destOrd="0" presId="urn:microsoft.com/office/officeart/2009/3/layout/StepUpProcess"/>
    <dgm:cxn modelId="{F1B5D093-89A0-44F1-B0DB-9A7C43914E9C}" type="presParOf" srcId="{EC69545B-DB91-45BD-84DA-CC37B17EA2DA}" destId="{CC239426-08EB-48B2-9AE8-DD0B2D59117D}" srcOrd="0" destOrd="0" presId="urn:microsoft.com/office/officeart/2009/3/layout/StepUpProcess"/>
    <dgm:cxn modelId="{7A61B1CA-3038-4598-9122-EC420720CD17}" type="presParOf" srcId="{EC69545B-DB91-45BD-84DA-CC37B17EA2DA}" destId="{D3A7D39D-77A6-48A2-A38F-50C9D23E92E6}" srcOrd="1" destOrd="0" presId="urn:microsoft.com/office/officeart/2009/3/layout/StepUpProcess"/>
    <dgm:cxn modelId="{A1D0C730-393E-4A34-95B9-F528882AC520}" type="presParOf" srcId="{EC69545B-DB91-45BD-84DA-CC37B17EA2DA}" destId="{C16A3780-B9EB-411B-B603-C8C7CE0E60F3}" srcOrd="2" destOrd="0" presId="urn:microsoft.com/office/officeart/2009/3/layout/StepUpProcess"/>
    <dgm:cxn modelId="{56673CB9-C4FF-41D5-BFF8-51595A7D6B19}" type="presParOf" srcId="{3A8DC27F-DB57-4260-B8A5-6F2EAECF92AD}" destId="{004C4637-E38E-4784-8B8D-19DF43962E54}" srcOrd="7" destOrd="0" presId="urn:microsoft.com/office/officeart/2009/3/layout/StepUpProcess"/>
    <dgm:cxn modelId="{917C0D60-17D6-4851-9208-AB6163B010BC}" type="presParOf" srcId="{004C4637-E38E-4784-8B8D-19DF43962E54}" destId="{13EEF7A8-060A-439A-A328-B1F90E42662E}" srcOrd="0" destOrd="0" presId="urn:microsoft.com/office/officeart/2009/3/layout/StepUpProcess"/>
    <dgm:cxn modelId="{C4B8BDA7-0599-4B87-B765-137B52EDD0FB}" type="presParOf" srcId="{3A8DC27F-DB57-4260-B8A5-6F2EAECF92AD}" destId="{544B5202-2AA6-4A3F-B882-3000B419724E}" srcOrd="8" destOrd="0" presId="urn:microsoft.com/office/officeart/2009/3/layout/StepUpProcess"/>
    <dgm:cxn modelId="{A4A90A55-A2AC-420F-94DD-8614DA87C25C}" type="presParOf" srcId="{544B5202-2AA6-4A3F-B882-3000B419724E}" destId="{41B1659F-7AF2-4E82-9B55-8F71A002B02A}" srcOrd="0" destOrd="0" presId="urn:microsoft.com/office/officeart/2009/3/layout/StepUpProcess"/>
    <dgm:cxn modelId="{0DFBDBF4-1041-42C5-BCB5-C1031EF3FA45}" type="presParOf" srcId="{544B5202-2AA6-4A3F-B882-3000B419724E}" destId="{2A642013-B871-4D10-83AB-F4911D0CD361}" srcOrd="1" destOrd="0" presId="urn:microsoft.com/office/officeart/2009/3/layout/StepUpProcess"/>
    <dgm:cxn modelId="{E4554B4B-27A3-47A2-996E-04145E7D0124}" type="presParOf" srcId="{544B5202-2AA6-4A3F-B882-3000B419724E}" destId="{F555A33A-89BB-45A6-8162-7F8B1AEA0A3B}" srcOrd="2" destOrd="0" presId="urn:microsoft.com/office/officeart/2009/3/layout/StepUpProcess"/>
    <dgm:cxn modelId="{C115C0DE-BA9D-47EA-B83C-792F204A4D69}" type="presParOf" srcId="{3A8DC27F-DB57-4260-B8A5-6F2EAECF92AD}" destId="{602A74C0-A0A6-4187-A22C-8D2A03419251}" srcOrd="9" destOrd="0" presId="urn:microsoft.com/office/officeart/2009/3/layout/StepUpProcess"/>
    <dgm:cxn modelId="{D7D96353-0F12-427E-B1F5-592A52F07462}" type="presParOf" srcId="{602A74C0-A0A6-4187-A22C-8D2A03419251}" destId="{60483495-3537-48FD-9B20-5D70C7415ACB}" srcOrd="0" destOrd="0" presId="urn:microsoft.com/office/officeart/2009/3/layout/StepUpProcess"/>
    <dgm:cxn modelId="{E4EA7681-1F89-4447-AF13-B8EBBC904B30}" type="presParOf" srcId="{3A8DC27F-DB57-4260-B8A5-6F2EAECF92AD}" destId="{9F7B00E6-E47B-43A6-A575-77D6CB1066BE}" srcOrd="10" destOrd="0" presId="urn:microsoft.com/office/officeart/2009/3/layout/StepUpProcess"/>
    <dgm:cxn modelId="{2C71467D-0FDE-4AC3-BA59-AEDA6E1AF7AC}" type="presParOf" srcId="{9F7B00E6-E47B-43A6-A575-77D6CB1066BE}" destId="{3E653FE0-F22E-45D2-AA9A-93107A02CAA7}" srcOrd="0" destOrd="0" presId="urn:microsoft.com/office/officeart/2009/3/layout/StepUpProcess"/>
    <dgm:cxn modelId="{CB446EA5-1809-4F81-858B-E9E5569B8988}" type="presParOf" srcId="{9F7B00E6-E47B-43A6-A575-77D6CB1066BE}" destId="{5243E3A8-3881-4C36-8D90-8B4F72C8964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3CA930-818B-4B45-8494-85ADCF031D6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8AF8C1B-8ACF-4FD7-BA25-0E647448EFBB}">
      <dgm:prSet phldrT="[Texto]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6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RODOVIAS</a:t>
          </a:r>
          <a:endParaRPr lang="pt-BR" sz="16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A60743F0-57D2-428F-A315-F3D51433E755}" type="parTrans" cxnId="{EFAD2D81-8EF9-41D0-AB1A-C0F03C01124A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441F5F2-C1E5-4C05-8A3F-F980818A4363}" type="sibTrans" cxnId="{EFAD2D81-8EF9-41D0-AB1A-C0F03C01124A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6B5E6DB4-260D-4132-874E-A487C8F6491B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Terminais multimodais, BTS, SLB, silos, operadores logísticos </a:t>
          </a:r>
          <a:r>
            <a:rPr lang="pt-BR" sz="14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etc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; 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BE7C1CC-371D-4C6D-ACF0-C30FD86BE81B}" type="parTrans" cxnId="{2B782862-F7ED-460E-A390-486D58403DE5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0336755-CE65-48F2-B27E-8D648D587038}" type="sibTrans" cxnId="{2B782862-F7ED-460E-A390-486D58403DE5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EABA44A-4A34-4294-9CCC-67A4772B2DA9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Investimento de R$ 52 bilhões.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CF4C190E-2C39-4C5B-8AF9-4E59872075F7}" type="parTrans" cxnId="{E64BE2F0-FEA4-46C3-9EEB-E6BB59B3B546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E7832733-2340-40B3-9048-DC44799B35EB}" type="sibTrans" cxnId="{E64BE2F0-FEA4-46C3-9EEB-E6BB59B3B546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213669ED-0767-456B-98CA-0734B4A5A886}">
      <dgm:prSet phldrT="[Texto]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6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AEROPORTOS</a:t>
          </a:r>
          <a:endParaRPr lang="pt-BR" sz="16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D171C17-0A81-4FBC-BBF4-5AF1E160BB9B}" type="parTrans" cxnId="{87F461B8-DB74-4D3C-A603-F66317AC3EF1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586536A1-EC2E-4986-A660-72EBF990766C}" type="sibTrans" cxnId="{87F461B8-DB74-4D3C-A603-F66317AC3EF1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CE72A4A-3CD1-4E29-8834-E9A1E409C46F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Terminais multimodais, operadores de carga de alto valor agregado (Manaus – Viracopos); 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152C352D-90F8-48E1-B29B-B6B7C75C019F}" type="parTrans" cxnId="{6D14EC55-BF8A-4F51-8518-B3EEE09C6C80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A3E344A2-CA60-46AF-A88B-240DCE59821E}" type="sibTrans" cxnId="{6D14EC55-BF8A-4F51-8518-B3EEE09C6C80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E0FD74CA-EFC8-4E47-9BFE-F6A33C17809D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R$ 8,7 bilhões em investimentos.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B08775C-F3A3-46A7-9D47-A9BE2D2E5B82}" type="parTrans" cxnId="{995A9670-8855-4457-A211-9E18520BEABE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77C67976-48BE-42DB-9D6D-B9620CDFE342}" type="sibTrans" cxnId="{995A9670-8855-4457-A211-9E18520BEABE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C807734-C4AA-403E-BF19-7FB10B47F8A8}">
      <dgm:prSet phldrT="[Texto]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6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FERROVIAS</a:t>
          </a:r>
          <a:endParaRPr lang="pt-BR" sz="16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2057A914-1D26-4700-A9B8-0960B7FFA6A1}" type="parTrans" cxnId="{90643A99-FEF4-4371-BEA6-B7A0F3C7AC9B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2F6E7FD-AAE8-49BE-B9C9-C69050E0A1AF}" type="sibTrans" cxnId="{90643A99-FEF4-4371-BEA6-B7A0F3C7AC9B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45878EF-EADD-479C-BD61-7859BA85263C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Terminais multimodais, BTS, SLB, silos, operadores logísticos </a:t>
          </a:r>
          <a:r>
            <a:rPr lang="pt-BR" sz="14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etc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;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AE02E17B-F502-444B-BD91-45FAFCF1E83B}" type="parTrans" cxnId="{8B56FD7E-891E-4927-B8FA-F33BE7B4DD83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8A44D341-1EB1-4D97-BC0F-7366619A0BEA}" type="sibTrans" cxnId="{8B56FD7E-891E-4927-B8FA-F33BE7B4DD83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45DE729-FC99-4451-99EF-BFCA72EB33AF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R$ 99 bilhões em investimentos.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89EEF8AA-BBC7-4C70-8B6B-F7B7E91489EA}" type="parTrans" cxnId="{75D42C94-E618-4877-ACFD-CB517CF5EBA1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626CE69C-8C73-4300-AE36-90EF53AC7F37}" type="sibTrans" cxnId="{75D42C94-E618-4877-ACFD-CB517CF5EBA1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95C833A3-6B6E-4896-B099-DEB9582875B9}">
      <dgm:prSet phldrT="[Texto]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700" b="1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PORTOS</a:t>
          </a:r>
          <a:endParaRPr lang="pt-BR" sz="1700" b="1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720F7462-8510-47BA-9E76-988F810AB7B8}" type="parTrans" cxnId="{705D49B9-A2FD-4F35-8DB4-415882282823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E6FAD946-C245-46DC-8A83-5C614592A1E7}" type="sibTrans" cxnId="{705D49B9-A2FD-4F35-8DB4-415882282823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28B42E4B-2CA2-48D4-8EF4-9FBFB0C6DA7C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3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Terminais multimodais,  BTS, SLB, silos, operadores logísticos </a:t>
          </a:r>
          <a:r>
            <a:rPr lang="pt-BR" sz="14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etc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;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E92B77E2-CAB7-4660-8FA9-35BA4644B5CB}" type="parTrans" cxnId="{5A1DB5F8-8F05-4C0F-8290-A2BA226D1D49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A955084C-57BC-425E-A4E9-F4536EB8316B}" type="sibTrans" cxnId="{5A1DB5F8-8F05-4C0F-8290-A2BA226D1D49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F6BFFF2-7DE5-44C9-A99B-526E904106F5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R$ 60 bilhões em investimentos.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1738A6F-CACD-4523-AF57-8A373C243E31}" type="parTrans" cxnId="{C4D9E245-5CE0-4CB5-9579-6AD348793001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236E1E1-DCB2-42C4-BA5D-1A80C1CAF53E}" type="sibTrans" cxnId="{C4D9E245-5CE0-4CB5-9579-6AD348793001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CEC629AE-017C-4099-80CF-433E692CC70B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Concessão de 7.000 km em diversas regiões com duplicação de 3.900 km;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C2E5038-BAA6-4EC4-8574-C50A28FBA997}" type="parTrans" cxnId="{821314C7-552A-4774-A48E-44C5EDB02BF0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88653840-4649-45B8-B6DC-2DBAAB019559}" type="sibTrans" cxnId="{821314C7-552A-4774-A48E-44C5EDB02BF0}">
      <dgm:prSet/>
      <dgm:spPr/>
      <dgm:t>
        <a:bodyPr/>
        <a:lstStyle/>
        <a:p>
          <a:endParaRPr lang="pt-BR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B3C484F-99CC-4FF9-B2AE-10CC8AA84AAE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Concessão de 2 aeroportos (o 2º e o 5º mais movimentados do país);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03F9E57-3682-4A10-B154-9AD467387AE5}" type="parTrans" cxnId="{2273902B-FC65-4790-9EB4-B4A9BB5B5DFC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79CF9D1-8929-411F-8C05-772D94B48F16}" type="sibTrans" cxnId="{2273902B-FC65-4790-9EB4-B4A9BB5B5DFC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24C8AFC-17C7-4EE0-AA1B-7A1818621F46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Concessão de 10.000 km de ferrovias;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0AEDE944-EE92-4140-A68C-0588F71E5CE4}" type="parTrans" cxnId="{B9BB74DA-6AFC-4B23-94A5-2CED26BA44F6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C59C0BC-B6CB-41FF-AFB2-B56098176FAA}" type="sibTrans" cxnId="{B9BB74DA-6AFC-4B23-94A5-2CED26BA44F6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0DBFCC6E-FDD3-4D66-A07F-655972B4E409}">
      <dgm:prSet phldrT="[Texto]" custT="1"/>
      <dgm:spPr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Terminais de uso público e privado no </a:t>
          </a:r>
          <a:r>
            <a:rPr lang="pt-BR" sz="14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NO</a:t>
          </a:r>
          <a:r>
            <a:rPr lang="pt-BR" sz="1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, NE, SE e SUL;</a:t>
          </a:r>
          <a:endParaRPr lang="pt-BR" sz="14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03AA08C-53B9-4236-9DDD-EE4FB7673DA2}" type="parTrans" cxnId="{C8DB5AA6-8378-408A-8CB5-810F528F8A7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EC3A077-2799-472F-9D54-D2681EAE6E94}" type="sibTrans" cxnId="{C8DB5AA6-8378-408A-8CB5-810F528F8A7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4624AA2A-0044-46B5-8940-E23BB5F9F562}" type="pres">
      <dgm:prSet presAssocID="{143CA930-818B-4B45-8494-85ADCF031D6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A761F4A-77D8-4790-89A5-0A9B54D5664B}" type="pres">
      <dgm:prSet presAssocID="{F8AF8C1B-8ACF-4FD7-BA25-0E647448EFBB}" presName="comp" presStyleCnt="0"/>
      <dgm:spPr/>
    </dgm:pt>
    <dgm:pt modelId="{D3B9C5EE-E9DC-48EF-BB1D-04DD91275A77}" type="pres">
      <dgm:prSet presAssocID="{F8AF8C1B-8ACF-4FD7-BA25-0E647448EFBB}" presName="box" presStyleLbl="node1" presStyleIdx="0" presStyleCnt="4" custLinFactNeighborX="-1302" custLinFactNeighborY="-52059"/>
      <dgm:spPr/>
      <dgm:t>
        <a:bodyPr/>
        <a:lstStyle/>
        <a:p>
          <a:endParaRPr lang="pt-BR"/>
        </a:p>
      </dgm:t>
    </dgm:pt>
    <dgm:pt modelId="{7C6FF672-39B3-4013-A561-310335AFE999}" type="pres">
      <dgm:prSet presAssocID="{F8AF8C1B-8ACF-4FD7-BA25-0E647448EFBB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023A3832-375C-4EC7-8442-9344D56B15A9}" type="pres">
      <dgm:prSet presAssocID="{F8AF8C1B-8ACF-4FD7-BA25-0E647448EFB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037D71-0844-4C50-B569-60F8A4350888}" type="pres">
      <dgm:prSet presAssocID="{F441F5F2-C1E5-4C05-8A3F-F980818A4363}" presName="spacer" presStyleCnt="0"/>
      <dgm:spPr/>
    </dgm:pt>
    <dgm:pt modelId="{F3E581E5-B346-427F-A100-B205E4B5E7FB}" type="pres">
      <dgm:prSet presAssocID="{213669ED-0767-456B-98CA-0734B4A5A886}" presName="comp" presStyleCnt="0"/>
      <dgm:spPr/>
    </dgm:pt>
    <dgm:pt modelId="{6AF4FD46-1171-403F-877E-A90E7B5988B0}" type="pres">
      <dgm:prSet presAssocID="{213669ED-0767-456B-98CA-0734B4A5A886}" presName="box" presStyleLbl="node1" presStyleIdx="1" presStyleCnt="4"/>
      <dgm:spPr/>
      <dgm:t>
        <a:bodyPr/>
        <a:lstStyle/>
        <a:p>
          <a:endParaRPr lang="pt-BR"/>
        </a:p>
      </dgm:t>
    </dgm:pt>
    <dgm:pt modelId="{4EC2D63F-A8D6-4F1A-AF69-B2DC6B35C1F7}" type="pres">
      <dgm:prSet presAssocID="{213669ED-0767-456B-98CA-0734B4A5A886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864CBF5E-72AA-4F79-8878-CA7820B1829B}" type="pres">
      <dgm:prSet presAssocID="{213669ED-0767-456B-98CA-0734B4A5A88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21B8B7-8BAB-435E-9818-9CBB449CF03D}" type="pres">
      <dgm:prSet presAssocID="{586536A1-EC2E-4986-A660-72EBF990766C}" presName="spacer" presStyleCnt="0"/>
      <dgm:spPr/>
    </dgm:pt>
    <dgm:pt modelId="{E9AA719F-5F3B-4AE5-87D5-D2C105179BFE}" type="pres">
      <dgm:prSet presAssocID="{0C807734-C4AA-403E-BF19-7FB10B47F8A8}" presName="comp" presStyleCnt="0"/>
      <dgm:spPr/>
    </dgm:pt>
    <dgm:pt modelId="{4B5E9D48-701E-423B-AA62-93603A561726}" type="pres">
      <dgm:prSet presAssocID="{0C807734-C4AA-403E-BF19-7FB10B47F8A8}" presName="box" presStyleLbl="node1" presStyleIdx="2" presStyleCnt="4"/>
      <dgm:spPr/>
      <dgm:t>
        <a:bodyPr/>
        <a:lstStyle/>
        <a:p>
          <a:endParaRPr lang="pt-BR"/>
        </a:p>
      </dgm:t>
    </dgm:pt>
    <dgm:pt modelId="{5395D155-6B93-41ED-8DDE-50504AF8C1D7}" type="pres">
      <dgm:prSet presAssocID="{0C807734-C4AA-403E-BF19-7FB10B47F8A8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771CFA6-92AE-4127-8222-64641908A010}" type="pres">
      <dgm:prSet presAssocID="{0C807734-C4AA-403E-BF19-7FB10B47F8A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4E71A-55C7-4A1C-B865-1CF77C6D3A04}" type="pres">
      <dgm:prSet presAssocID="{D2F6E7FD-AAE8-49BE-B9C9-C69050E0A1AF}" presName="spacer" presStyleCnt="0"/>
      <dgm:spPr/>
    </dgm:pt>
    <dgm:pt modelId="{49A23D5E-C6DA-440E-816D-D1A9568E748F}" type="pres">
      <dgm:prSet presAssocID="{95C833A3-6B6E-4896-B099-DEB9582875B9}" presName="comp" presStyleCnt="0"/>
      <dgm:spPr/>
    </dgm:pt>
    <dgm:pt modelId="{7593BC68-2D69-421F-95C0-D5E160BA95D3}" type="pres">
      <dgm:prSet presAssocID="{95C833A3-6B6E-4896-B099-DEB9582875B9}" presName="box" presStyleLbl="node1" presStyleIdx="3" presStyleCnt="4"/>
      <dgm:spPr/>
      <dgm:t>
        <a:bodyPr/>
        <a:lstStyle/>
        <a:p>
          <a:endParaRPr lang="pt-BR"/>
        </a:p>
      </dgm:t>
    </dgm:pt>
    <dgm:pt modelId="{369F6185-5A28-4DB8-B386-80B2D9220010}" type="pres">
      <dgm:prSet presAssocID="{95C833A3-6B6E-4896-B099-DEB9582875B9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08AC3D1-8470-4D63-8E6C-24CD5715BB8C}" type="pres">
      <dgm:prSet presAssocID="{95C833A3-6B6E-4896-B099-DEB9582875B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1DE3300-778A-4985-BCCA-0EE069FF7FC2}" type="presOf" srcId="{F8AF8C1B-8ACF-4FD7-BA25-0E647448EFBB}" destId="{D3B9C5EE-E9DC-48EF-BB1D-04DD91275A77}" srcOrd="0" destOrd="0" presId="urn:microsoft.com/office/officeart/2005/8/layout/vList4"/>
    <dgm:cxn modelId="{6D14EC55-BF8A-4F51-8518-B3EEE09C6C80}" srcId="{213669ED-0767-456B-98CA-0734B4A5A886}" destId="{4CE72A4A-3CD1-4E29-8834-E9A1E409C46F}" srcOrd="0" destOrd="0" parTransId="{152C352D-90F8-48E1-B29B-B6B7C75C019F}" sibTransId="{A3E344A2-CA60-46AF-A88B-240DCE59821E}"/>
    <dgm:cxn modelId="{6B41CC17-247E-4D7E-A458-4B4353CCB115}" type="presOf" srcId="{0B3C484F-99CC-4FF9-B2AE-10CC8AA84AAE}" destId="{864CBF5E-72AA-4F79-8878-CA7820B1829B}" srcOrd="1" destOrd="2" presId="urn:microsoft.com/office/officeart/2005/8/layout/vList4"/>
    <dgm:cxn modelId="{084B6FDE-746D-4080-8FCD-4AB46F1E1DBB}" type="presOf" srcId="{F45DE729-FC99-4451-99EF-BFCA72EB33AF}" destId="{3771CFA6-92AE-4127-8222-64641908A010}" srcOrd="1" destOrd="3" presId="urn:microsoft.com/office/officeart/2005/8/layout/vList4"/>
    <dgm:cxn modelId="{31A9400A-C7C3-4572-995C-ACA4CC263455}" type="presOf" srcId="{F45878EF-EADD-479C-BD61-7859BA85263C}" destId="{4B5E9D48-701E-423B-AA62-93603A561726}" srcOrd="0" destOrd="1" presId="urn:microsoft.com/office/officeart/2005/8/layout/vList4"/>
    <dgm:cxn modelId="{603FAB1E-0E50-4AD0-AFE0-B56B5794A357}" type="presOf" srcId="{0DBFCC6E-FDD3-4D66-A07F-655972B4E409}" destId="{E08AC3D1-8470-4D63-8E6C-24CD5715BB8C}" srcOrd="1" destOrd="2" presId="urn:microsoft.com/office/officeart/2005/8/layout/vList4"/>
    <dgm:cxn modelId="{C4D9E245-5CE0-4CB5-9579-6AD348793001}" srcId="{95C833A3-6B6E-4896-B099-DEB9582875B9}" destId="{FF6BFFF2-7DE5-44C9-A99B-526E904106F5}" srcOrd="2" destOrd="0" parTransId="{41738A6F-CACD-4523-AF57-8A373C243E31}" sibTransId="{4236E1E1-DCB2-42C4-BA5D-1A80C1CAF53E}"/>
    <dgm:cxn modelId="{90643A99-FEF4-4371-BEA6-B7A0F3C7AC9B}" srcId="{143CA930-818B-4B45-8494-85ADCF031D68}" destId="{0C807734-C4AA-403E-BF19-7FB10B47F8A8}" srcOrd="2" destOrd="0" parTransId="{2057A914-1D26-4700-A9B8-0960B7FFA6A1}" sibTransId="{D2F6E7FD-AAE8-49BE-B9C9-C69050E0A1AF}"/>
    <dgm:cxn modelId="{AF942D77-8180-45C7-A776-6637AFDBDB25}" type="presOf" srcId="{143CA930-818B-4B45-8494-85ADCF031D68}" destId="{4624AA2A-0044-46B5-8940-E23BB5F9F562}" srcOrd="0" destOrd="0" presId="urn:microsoft.com/office/officeart/2005/8/layout/vList4"/>
    <dgm:cxn modelId="{AEC48629-F9E5-4859-B000-54EADD4D9CAA}" type="presOf" srcId="{FF6BFFF2-7DE5-44C9-A99B-526E904106F5}" destId="{E08AC3D1-8470-4D63-8E6C-24CD5715BB8C}" srcOrd="1" destOrd="3" presId="urn:microsoft.com/office/officeart/2005/8/layout/vList4"/>
    <dgm:cxn modelId="{551A0573-9646-452A-AE87-0AE3E7DB7152}" type="presOf" srcId="{4CE72A4A-3CD1-4E29-8834-E9A1E409C46F}" destId="{6AF4FD46-1171-403F-877E-A90E7B5988B0}" srcOrd="0" destOrd="1" presId="urn:microsoft.com/office/officeart/2005/8/layout/vList4"/>
    <dgm:cxn modelId="{8B56FD7E-891E-4927-B8FA-F33BE7B4DD83}" srcId="{0C807734-C4AA-403E-BF19-7FB10B47F8A8}" destId="{F45878EF-EADD-479C-BD61-7859BA85263C}" srcOrd="0" destOrd="0" parTransId="{AE02E17B-F502-444B-BD91-45FAFCF1E83B}" sibTransId="{8A44D341-1EB1-4D97-BC0F-7366619A0BEA}"/>
    <dgm:cxn modelId="{295D7BA3-BB15-4CE4-A740-32191355D562}" type="presOf" srcId="{FEABA44A-4A34-4294-9CCC-67A4772B2DA9}" destId="{023A3832-375C-4EC7-8442-9344D56B15A9}" srcOrd="1" destOrd="3" presId="urn:microsoft.com/office/officeart/2005/8/layout/vList4"/>
    <dgm:cxn modelId="{995A9670-8855-4457-A211-9E18520BEABE}" srcId="{213669ED-0767-456B-98CA-0734B4A5A886}" destId="{E0FD74CA-EFC8-4E47-9BFE-F6A33C17809D}" srcOrd="2" destOrd="0" parTransId="{FB08775C-F3A3-46A7-9D47-A9BE2D2E5B82}" sibTransId="{77C67976-48BE-42DB-9D6D-B9620CDFE342}"/>
    <dgm:cxn modelId="{705D49B9-A2FD-4F35-8DB4-415882282823}" srcId="{143CA930-818B-4B45-8494-85ADCF031D68}" destId="{95C833A3-6B6E-4896-B099-DEB9582875B9}" srcOrd="3" destOrd="0" parTransId="{720F7462-8510-47BA-9E76-988F810AB7B8}" sibTransId="{E6FAD946-C245-46DC-8A83-5C614592A1E7}"/>
    <dgm:cxn modelId="{75D42C94-E618-4877-ACFD-CB517CF5EBA1}" srcId="{0C807734-C4AA-403E-BF19-7FB10B47F8A8}" destId="{F45DE729-FC99-4451-99EF-BFCA72EB33AF}" srcOrd="2" destOrd="0" parTransId="{89EEF8AA-BBC7-4C70-8B6B-F7B7E91489EA}" sibTransId="{626CE69C-8C73-4300-AE36-90EF53AC7F37}"/>
    <dgm:cxn modelId="{E64BE2F0-FEA4-46C3-9EEB-E6BB59B3B546}" srcId="{F8AF8C1B-8ACF-4FD7-BA25-0E647448EFBB}" destId="{FEABA44A-4A34-4294-9CCC-67A4772B2DA9}" srcOrd="2" destOrd="0" parTransId="{CF4C190E-2C39-4C5B-8AF9-4E59872075F7}" sibTransId="{E7832733-2340-40B3-9048-DC44799B35EB}"/>
    <dgm:cxn modelId="{B9BB74DA-6AFC-4B23-94A5-2CED26BA44F6}" srcId="{0C807734-C4AA-403E-BF19-7FB10B47F8A8}" destId="{924C8AFC-17C7-4EE0-AA1B-7A1818621F46}" srcOrd="1" destOrd="0" parTransId="{0AEDE944-EE92-4140-A68C-0588F71E5CE4}" sibTransId="{5C59C0BC-B6CB-41FF-AFB2-B56098176FAA}"/>
    <dgm:cxn modelId="{26A0E65A-9AC5-482B-A7AA-007E73D8D74A}" type="presOf" srcId="{213669ED-0767-456B-98CA-0734B4A5A886}" destId="{864CBF5E-72AA-4F79-8878-CA7820B1829B}" srcOrd="1" destOrd="0" presId="urn:microsoft.com/office/officeart/2005/8/layout/vList4"/>
    <dgm:cxn modelId="{B0997E82-EE25-41D9-8B2F-8922A9D0EC4F}" type="presOf" srcId="{6B5E6DB4-260D-4132-874E-A487C8F6491B}" destId="{D3B9C5EE-E9DC-48EF-BB1D-04DD91275A77}" srcOrd="0" destOrd="1" presId="urn:microsoft.com/office/officeart/2005/8/layout/vList4"/>
    <dgm:cxn modelId="{380C1871-2292-4BD5-86EE-92FD5FEFDF57}" type="presOf" srcId="{E0FD74CA-EFC8-4E47-9BFE-F6A33C17809D}" destId="{864CBF5E-72AA-4F79-8878-CA7820B1829B}" srcOrd="1" destOrd="3" presId="urn:microsoft.com/office/officeart/2005/8/layout/vList4"/>
    <dgm:cxn modelId="{521D7DF9-EE15-476B-B02A-723BBE2349F5}" type="presOf" srcId="{0C807734-C4AA-403E-BF19-7FB10B47F8A8}" destId="{3771CFA6-92AE-4127-8222-64641908A010}" srcOrd="1" destOrd="0" presId="urn:microsoft.com/office/officeart/2005/8/layout/vList4"/>
    <dgm:cxn modelId="{EBD50901-7276-4A57-A7B6-89E1535F863A}" type="presOf" srcId="{924C8AFC-17C7-4EE0-AA1B-7A1818621F46}" destId="{3771CFA6-92AE-4127-8222-64641908A010}" srcOrd="1" destOrd="2" presId="urn:microsoft.com/office/officeart/2005/8/layout/vList4"/>
    <dgm:cxn modelId="{91385742-F624-47C9-9718-96E2E8C1FB65}" type="presOf" srcId="{0DBFCC6E-FDD3-4D66-A07F-655972B4E409}" destId="{7593BC68-2D69-421F-95C0-D5E160BA95D3}" srcOrd="0" destOrd="2" presId="urn:microsoft.com/office/officeart/2005/8/layout/vList4"/>
    <dgm:cxn modelId="{2273902B-FC65-4790-9EB4-B4A9BB5B5DFC}" srcId="{213669ED-0767-456B-98CA-0734B4A5A886}" destId="{0B3C484F-99CC-4FF9-B2AE-10CC8AA84AAE}" srcOrd="1" destOrd="0" parTransId="{403F9E57-3682-4A10-B154-9AD467387AE5}" sibTransId="{A79CF9D1-8929-411F-8C05-772D94B48F16}"/>
    <dgm:cxn modelId="{C8DB5AA6-8378-408A-8CB5-810F528F8A75}" srcId="{95C833A3-6B6E-4896-B099-DEB9582875B9}" destId="{0DBFCC6E-FDD3-4D66-A07F-655972B4E409}" srcOrd="1" destOrd="0" parTransId="{F03AA08C-53B9-4236-9DDD-EE4FB7673DA2}" sibTransId="{9EC3A077-2799-472F-9D54-D2681EAE6E94}"/>
    <dgm:cxn modelId="{F4CD4916-7C03-4270-9317-52929F48734E}" type="presOf" srcId="{0C807734-C4AA-403E-BF19-7FB10B47F8A8}" destId="{4B5E9D48-701E-423B-AA62-93603A561726}" srcOrd="0" destOrd="0" presId="urn:microsoft.com/office/officeart/2005/8/layout/vList4"/>
    <dgm:cxn modelId="{140E6DFD-0789-4C3A-A523-8B44225ED29B}" type="presOf" srcId="{F45878EF-EADD-479C-BD61-7859BA85263C}" destId="{3771CFA6-92AE-4127-8222-64641908A010}" srcOrd="1" destOrd="1" presId="urn:microsoft.com/office/officeart/2005/8/layout/vList4"/>
    <dgm:cxn modelId="{F53FE359-E5CA-4062-9610-24BA8C5E22DB}" type="presOf" srcId="{F8AF8C1B-8ACF-4FD7-BA25-0E647448EFBB}" destId="{023A3832-375C-4EC7-8442-9344D56B15A9}" srcOrd="1" destOrd="0" presId="urn:microsoft.com/office/officeart/2005/8/layout/vList4"/>
    <dgm:cxn modelId="{396E2425-C613-4D61-B5E4-5E9DC4B32C48}" type="presOf" srcId="{E0FD74CA-EFC8-4E47-9BFE-F6A33C17809D}" destId="{6AF4FD46-1171-403F-877E-A90E7B5988B0}" srcOrd="0" destOrd="3" presId="urn:microsoft.com/office/officeart/2005/8/layout/vList4"/>
    <dgm:cxn modelId="{3DB0CAD1-CF28-4B68-82F1-58C4FB9792E3}" type="presOf" srcId="{FF6BFFF2-7DE5-44C9-A99B-526E904106F5}" destId="{7593BC68-2D69-421F-95C0-D5E160BA95D3}" srcOrd="0" destOrd="3" presId="urn:microsoft.com/office/officeart/2005/8/layout/vList4"/>
    <dgm:cxn modelId="{D6E8131F-9052-4ABF-A903-5E9AA52BE955}" type="presOf" srcId="{CEC629AE-017C-4099-80CF-433E692CC70B}" destId="{023A3832-375C-4EC7-8442-9344D56B15A9}" srcOrd="1" destOrd="2" presId="urn:microsoft.com/office/officeart/2005/8/layout/vList4"/>
    <dgm:cxn modelId="{EFAD2D81-8EF9-41D0-AB1A-C0F03C01124A}" srcId="{143CA930-818B-4B45-8494-85ADCF031D68}" destId="{F8AF8C1B-8ACF-4FD7-BA25-0E647448EFBB}" srcOrd="0" destOrd="0" parTransId="{A60743F0-57D2-428F-A315-F3D51433E755}" sibTransId="{F441F5F2-C1E5-4C05-8A3F-F980818A4363}"/>
    <dgm:cxn modelId="{AF1E41D8-5667-41C6-A809-2BCC02C07A78}" type="presOf" srcId="{924C8AFC-17C7-4EE0-AA1B-7A1818621F46}" destId="{4B5E9D48-701E-423B-AA62-93603A561726}" srcOrd="0" destOrd="2" presId="urn:microsoft.com/office/officeart/2005/8/layout/vList4"/>
    <dgm:cxn modelId="{E86235CC-FC3F-4A5A-84CC-1930BFDEAFB4}" type="presOf" srcId="{28B42E4B-2CA2-48D4-8EF4-9FBFB0C6DA7C}" destId="{E08AC3D1-8470-4D63-8E6C-24CD5715BB8C}" srcOrd="1" destOrd="1" presId="urn:microsoft.com/office/officeart/2005/8/layout/vList4"/>
    <dgm:cxn modelId="{B838B2E1-715F-47AA-BA19-8CFE6FEF03F1}" type="presOf" srcId="{95C833A3-6B6E-4896-B099-DEB9582875B9}" destId="{E08AC3D1-8470-4D63-8E6C-24CD5715BB8C}" srcOrd="1" destOrd="0" presId="urn:microsoft.com/office/officeart/2005/8/layout/vList4"/>
    <dgm:cxn modelId="{19E27E1F-6A6B-4485-83FE-EE61B7EFF91F}" type="presOf" srcId="{CEC629AE-017C-4099-80CF-433E692CC70B}" destId="{D3B9C5EE-E9DC-48EF-BB1D-04DD91275A77}" srcOrd="0" destOrd="2" presId="urn:microsoft.com/office/officeart/2005/8/layout/vList4"/>
    <dgm:cxn modelId="{121990C7-1CD0-46EA-A05D-A985229EDAC5}" type="presOf" srcId="{28B42E4B-2CA2-48D4-8EF4-9FBFB0C6DA7C}" destId="{7593BC68-2D69-421F-95C0-D5E160BA95D3}" srcOrd="0" destOrd="1" presId="urn:microsoft.com/office/officeart/2005/8/layout/vList4"/>
    <dgm:cxn modelId="{271120CA-E9B1-4FEA-A536-09B2A28941E1}" type="presOf" srcId="{6B5E6DB4-260D-4132-874E-A487C8F6491B}" destId="{023A3832-375C-4EC7-8442-9344D56B15A9}" srcOrd="1" destOrd="1" presId="urn:microsoft.com/office/officeart/2005/8/layout/vList4"/>
    <dgm:cxn modelId="{2B782862-F7ED-460E-A390-486D58403DE5}" srcId="{F8AF8C1B-8ACF-4FD7-BA25-0E647448EFBB}" destId="{6B5E6DB4-260D-4132-874E-A487C8F6491B}" srcOrd="0" destOrd="0" parTransId="{4BE7C1CC-371D-4C6D-ACF0-C30FD86BE81B}" sibTransId="{F0336755-CE65-48F2-B27E-8D648D587038}"/>
    <dgm:cxn modelId="{923DBD23-95C4-4157-8966-B9785FD70A36}" type="presOf" srcId="{FEABA44A-4A34-4294-9CCC-67A4772B2DA9}" destId="{D3B9C5EE-E9DC-48EF-BB1D-04DD91275A77}" srcOrd="0" destOrd="3" presId="urn:microsoft.com/office/officeart/2005/8/layout/vList4"/>
    <dgm:cxn modelId="{E1E23CE1-3AF4-42EF-97B7-DFA47938D26F}" type="presOf" srcId="{0B3C484F-99CC-4FF9-B2AE-10CC8AA84AAE}" destId="{6AF4FD46-1171-403F-877E-A90E7B5988B0}" srcOrd="0" destOrd="2" presId="urn:microsoft.com/office/officeart/2005/8/layout/vList4"/>
    <dgm:cxn modelId="{5A1DB5F8-8F05-4C0F-8290-A2BA226D1D49}" srcId="{95C833A3-6B6E-4896-B099-DEB9582875B9}" destId="{28B42E4B-2CA2-48D4-8EF4-9FBFB0C6DA7C}" srcOrd="0" destOrd="0" parTransId="{E92B77E2-CAB7-4660-8FA9-35BA4644B5CB}" sibTransId="{A955084C-57BC-425E-A4E9-F4536EB8316B}"/>
    <dgm:cxn modelId="{28E75D96-F6EF-4CBD-8154-1A1038740EC7}" type="presOf" srcId="{95C833A3-6B6E-4896-B099-DEB9582875B9}" destId="{7593BC68-2D69-421F-95C0-D5E160BA95D3}" srcOrd="0" destOrd="0" presId="urn:microsoft.com/office/officeart/2005/8/layout/vList4"/>
    <dgm:cxn modelId="{1E0813B4-06B4-44A1-92DE-E132A9554F50}" type="presOf" srcId="{F45DE729-FC99-4451-99EF-BFCA72EB33AF}" destId="{4B5E9D48-701E-423B-AA62-93603A561726}" srcOrd="0" destOrd="3" presId="urn:microsoft.com/office/officeart/2005/8/layout/vList4"/>
    <dgm:cxn modelId="{E482035F-0906-4F67-8283-03D9C01854AB}" type="presOf" srcId="{4CE72A4A-3CD1-4E29-8834-E9A1E409C46F}" destId="{864CBF5E-72AA-4F79-8878-CA7820B1829B}" srcOrd="1" destOrd="1" presId="urn:microsoft.com/office/officeart/2005/8/layout/vList4"/>
    <dgm:cxn modelId="{821314C7-552A-4774-A48E-44C5EDB02BF0}" srcId="{F8AF8C1B-8ACF-4FD7-BA25-0E647448EFBB}" destId="{CEC629AE-017C-4099-80CF-433E692CC70B}" srcOrd="1" destOrd="0" parTransId="{0C2E5038-BAA6-4EC4-8574-C50A28FBA997}" sibTransId="{88653840-4649-45B8-B6DC-2DBAAB019559}"/>
    <dgm:cxn modelId="{87F461B8-DB74-4D3C-A603-F66317AC3EF1}" srcId="{143CA930-818B-4B45-8494-85ADCF031D68}" destId="{213669ED-0767-456B-98CA-0734B4A5A886}" srcOrd="1" destOrd="0" parTransId="{DD171C17-0A81-4FBC-BBF4-5AF1E160BB9B}" sibTransId="{586536A1-EC2E-4986-A660-72EBF990766C}"/>
    <dgm:cxn modelId="{BFEE4594-9BD6-4C71-9CDB-ED0489E461C3}" type="presOf" srcId="{213669ED-0767-456B-98CA-0734B4A5A886}" destId="{6AF4FD46-1171-403F-877E-A90E7B5988B0}" srcOrd="0" destOrd="0" presId="urn:microsoft.com/office/officeart/2005/8/layout/vList4"/>
    <dgm:cxn modelId="{91D02EEA-A4A6-4D20-8A1C-249C3C5046A4}" type="presParOf" srcId="{4624AA2A-0044-46B5-8940-E23BB5F9F562}" destId="{BA761F4A-77D8-4790-89A5-0A9B54D5664B}" srcOrd="0" destOrd="0" presId="urn:microsoft.com/office/officeart/2005/8/layout/vList4"/>
    <dgm:cxn modelId="{90F5C979-2F1F-4BCD-AD1B-081575235764}" type="presParOf" srcId="{BA761F4A-77D8-4790-89A5-0A9B54D5664B}" destId="{D3B9C5EE-E9DC-48EF-BB1D-04DD91275A77}" srcOrd="0" destOrd="0" presId="urn:microsoft.com/office/officeart/2005/8/layout/vList4"/>
    <dgm:cxn modelId="{75CA09C9-BA0D-4615-9115-859C8190A131}" type="presParOf" srcId="{BA761F4A-77D8-4790-89A5-0A9B54D5664B}" destId="{7C6FF672-39B3-4013-A561-310335AFE999}" srcOrd="1" destOrd="0" presId="urn:microsoft.com/office/officeart/2005/8/layout/vList4"/>
    <dgm:cxn modelId="{A8142902-C92A-4E84-A1B6-E8B9B9A8B794}" type="presParOf" srcId="{BA761F4A-77D8-4790-89A5-0A9B54D5664B}" destId="{023A3832-375C-4EC7-8442-9344D56B15A9}" srcOrd="2" destOrd="0" presId="urn:microsoft.com/office/officeart/2005/8/layout/vList4"/>
    <dgm:cxn modelId="{A3647BF8-6668-4DB7-B775-508488014C38}" type="presParOf" srcId="{4624AA2A-0044-46B5-8940-E23BB5F9F562}" destId="{0E037D71-0844-4C50-B569-60F8A4350888}" srcOrd="1" destOrd="0" presId="urn:microsoft.com/office/officeart/2005/8/layout/vList4"/>
    <dgm:cxn modelId="{758A2AA9-6ACA-4D5B-A68A-223DA13B738D}" type="presParOf" srcId="{4624AA2A-0044-46B5-8940-E23BB5F9F562}" destId="{F3E581E5-B346-427F-A100-B205E4B5E7FB}" srcOrd="2" destOrd="0" presId="urn:microsoft.com/office/officeart/2005/8/layout/vList4"/>
    <dgm:cxn modelId="{422F221A-6CC5-45DB-AD92-650F1CBBFE1A}" type="presParOf" srcId="{F3E581E5-B346-427F-A100-B205E4B5E7FB}" destId="{6AF4FD46-1171-403F-877E-A90E7B5988B0}" srcOrd="0" destOrd="0" presId="urn:microsoft.com/office/officeart/2005/8/layout/vList4"/>
    <dgm:cxn modelId="{C14BAA24-1EDD-4BA2-972F-1D5CEEE64A08}" type="presParOf" srcId="{F3E581E5-B346-427F-A100-B205E4B5E7FB}" destId="{4EC2D63F-A8D6-4F1A-AF69-B2DC6B35C1F7}" srcOrd="1" destOrd="0" presId="urn:microsoft.com/office/officeart/2005/8/layout/vList4"/>
    <dgm:cxn modelId="{AC130D2D-18AF-4AC8-93BB-205DC583EAB9}" type="presParOf" srcId="{F3E581E5-B346-427F-A100-B205E4B5E7FB}" destId="{864CBF5E-72AA-4F79-8878-CA7820B1829B}" srcOrd="2" destOrd="0" presId="urn:microsoft.com/office/officeart/2005/8/layout/vList4"/>
    <dgm:cxn modelId="{4A548327-4160-43A4-9F66-CF2CACE5A3A4}" type="presParOf" srcId="{4624AA2A-0044-46B5-8940-E23BB5F9F562}" destId="{CA21B8B7-8BAB-435E-9818-9CBB449CF03D}" srcOrd="3" destOrd="0" presId="urn:microsoft.com/office/officeart/2005/8/layout/vList4"/>
    <dgm:cxn modelId="{C6B75B59-B5C5-46BB-BB07-FA86B8C766DF}" type="presParOf" srcId="{4624AA2A-0044-46B5-8940-E23BB5F9F562}" destId="{E9AA719F-5F3B-4AE5-87D5-D2C105179BFE}" srcOrd="4" destOrd="0" presId="urn:microsoft.com/office/officeart/2005/8/layout/vList4"/>
    <dgm:cxn modelId="{54BF0CA8-DEBE-4B7A-AE7D-300CFF2530D5}" type="presParOf" srcId="{E9AA719F-5F3B-4AE5-87D5-D2C105179BFE}" destId="{4B5E9D48-701E-423B-AA62-93603A561726}" srcOrd="0" destOrd="0" presId="urn:microsoft.com/office/officeart/2005/8/layout/vList4"/>
    <dgm:cxn modelId="{BD7188C1-6196-427D-82E7-D2F879DD15E2}" type="presParOf" srcId="{E9AA719F-5F3B-4AE5-87D5-D2C105179BFE}" destId="{5395D155-6B93-41ED-8DDE-50504AF8C1D7}" srcOrd="1" destOrd="0" presId="urn:microsoft.com/office/officeart/2005/8/layout/vList4"/>
    <dgm:cxn modelId="{23E33111-64CB-43FB-9617-BCF3F7E47D97}" type="presParOf" srcId="{E9AA719F-5F3B-4AE5-87D5-D2C105179BFE}" destId="{3771CFA6-92AE-4127-8222-64641908A010}" srcOrd="2" destOrd="0" presId="urn:microsoft.com/office/officeart/2005/8/layout/vList4"/>
    <dgm:cxn modelId="{66DB78E4-8609-45D1-B5BA-17089C5458F5}" type="presParOf" srcId="{4624AA2A-0044-46B5-8940-E23BB5F9F562}" destId="{A7D4E71A-55C7-4A1C-B865-1CF77C6D3A04}" srcOrd="5" destOrd="0" presId="urn:microsoft.com/office/officeart/2005/8/layout/vList4"/>
    <dgm:cxn modelId="{7696D1B6-0E6F-4CD3-9BEE-B3C148E6D693}" type="presParOf" srcId="{4624AA2A-0044-46B5-8940-E23BB5F9F562}" destId="{49A23D5E-C6DA-440E-816D-D1A9568E748F}" srcOrd="6" destOrd="0" presId="urn:microsoft.com/office/officeart/2005/8/layout/vList4"/>
    <dgm:cxn modelId="{CEC80397-91D9-4887-A3B4-CBF9C70E7A7C}" type="presParOf" srcId="{49A23D5E-C6DA-440E-816D-D1A9568E748F}" destId="{7593BC68-2D69-421F-95C0-D5E160BA95D3}" srcOrd="0" destOrd="0" presId="urn:microsoft.com/office/officeart/2005/8/layout/vList4"/>
    <dgm:cxn modelId="{EF871824-9434-4A2C-BC58-6F1B00B2B284}" type="presParOf" srcId="{49A23D5E-C6DA-440E-816D-D1A9568E748F}" destId="{369F6185-5A28-4DB8-B386-80B2D9220010}" srcOrd="1" destOrd="0" presId="urn:microsoft.com/office/officeart/2005/8/layout/vList4"/>
    <dgm:cxn modelId="{5A3B6E40-EEEE-4D66-A1A7-243D0BE45FE6}" type="presParOf" srcId="{49A23D5E-C6DA-440E-816D-D1A9568E748F}" destId="{E08AC3D1-8470-4D63-8E6C-24CD5715BB8C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9F150-90F7-4DF5-A2C8-730D32B3C140}">
      <dsp:nvSpPr>
        <dsp:cNvPr id="0" name=""/>
        <dsp:cNvSpPr/>
      </dsp:nvSpPr>
      <dsp:spPr>
        <a:xfrm rot="5400000">
          <a:off x="227098" y="1530598"/>
          <a:ext cx="682706" cy="1136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BFFCCA-D800-49A7-AE52-0C0457229FBB}">
      <dsp:nvSpPr>
        <dsp:cNvPr id="0" name=""/>
        <dsp:cNvSpPr/>
      </dsp:nvSpPr>
      <dsp:spPr>
        <a:xfrm>
          <a:off x="113137" y="1888697"/>
          <a:ext cx="1025595" cy="35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</a:rPr>
            <a:t>2008</a:t>
          </a:r>
          <a:endParaRPr lang="pt-BR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3137" y="1888697"/>
        <a:ext cx="1025595" cy="357592"/>
      </dsp:txXfrm>
    </dsp:sp>
    <dsp:sp modelId="{8FA69CB7-A61E-432E-B3A1-190143D0D01B}">
      <dsp:nvSpPr>
        <dsp:cNvPr id="0" name=""/>
        <dsp:cNvSpPr/>
      </dsp:nvSpPr>
      <dsp:spPr>
        <a:xfrm>
          <a:off x="945224" y="1446964"/>
          <a:ext cx="193508" cy="193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9EC36D-A00A-4B8D-B051-F0FB491759F3}">
      <dsp:nvSpPr>
        <dsp:cNvPr id="0" name=""/>
        <dsp:cNvSpPr/>
      </dsp:nvSpPr>
      <dsp:spPr>
        <a:xfrm rot="5400000">
          <a:off x="1482627" y="1219917"/>
          <a:ext cx="682706" cy="1136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3F99E2-983C-4A12-82FF-EB6C46C2C29D}">
      <dsp:nvSpPr>
        <dsp:cNvPr id="0" name=""/>
        <dsp:cNvSpPr/>
      </dsp:nvSpPr>
      <dsp:spPr>
        <a:xfrm>
          <a:off x="1368666" y="1559338"/>
          <a:ext cx="1025595" cy="89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</a:rPr>
            <a:t>2009</a:t>
          </a:r>
          <a:endParaRPr lang="pt-BR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68666" y="1559338"/>
        <a:ext cx="1025595" cy="898994"/>
      </dsp:txXfrm>
    </dsp:sp>
    <dsp:sp modelId="{305B0577-3209-4A43-967B-C079ED1F7B52}">
      <dsp:nvSpPr>
        <dsp:cNvPr id="0" name=""/>
        <dsp:cNvSpPr/>
      </dsp:nvSpPr>
      <dsp:spPr>
        <a:xfrm>
          <a:off x="2200753" y="1136282"/>
          <a:ext cx="193508" cy="193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92051-299E-480C-85A1-ED3F7BC6F9FC}">
      <dsp:nvSpPr>
        <dsp:cNvPr id="0" name=""/>
        <dsp:cNvSpPr/>
      </dsp:nvSpPr>
      <dsp:spPr>
        <a:xfrm rot="5400000">
          <a:off x="2738156" y="909235"/>
          <a:ext cx="682706" cy="1136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801151-3770-446D-8DE8-E2FFBA10A9CE}">
      <dsp:nvSpPr>
        <dsp:cNvPr id="0" name=""/>
        <dsp:cNvSpPr/>
      </dsp:nvSpPr>
      <dsp:spPr>
        <a:xfrm>
          <a:off x="2624195" y="1248657"/>
          <a:ext cx="1025595" cy="89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</a:rPr>
            <a:t>2010</a:t>
          </a:r>
          <a:endParaRPr lang="pt-BR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24195" y="1248657"/>
        <a:ext cx="1025595" cy="898994"/>
      </dsp:txXfrm>
    </dsp:sp>
    <dsp:sp modelId="{1405FCDC-989B-4361-BB6C-AD3B99D81D0F}">
      <dsp:nvSpPr>
        <dsp:cNvPr id="0" name=""/>
        <dsp:cNvSpPr/>
      </dsp:nvSpPr>
      <dsp:spPr>
        <a:xfrm>
          <a:off x="3456282" y="825600"/>
          <a:ext cx="193508" cy="193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239426-08EB-48B2-9AE8-DD0B2D59117D}">
      <dsp:nvSpPr>
        <dsp:cNvPr id="0" name=""/>
        <dsp:cNvSpPr/>
      </dsp:nvSpPr>
      <dsp:spPr>
        <a:xfrm rot="5400000">
          <a:off x="3993685" y="598553"/>
          <a:ext cx="682706" cy="1136008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7D39D-77A6-48A2-A38F-50C9D23E92E6}">
      <dsp:nvSpPr>
        <dsp:cNvPr id="0" name=""/>
        <dsp:cNvSpPr/>
      </dsp:nvSpPr>
      <dsp:spPr>
        <a:xfrm>
          <a:off x="3879724" y="937975"/>
          <a:ext cx="1025595" cy="89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</a:rPr>
            <a:t>2011</a:t>
          </a:r>
          <a:endParaRPr lang="pt-BR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879724" y="937975"/>
        <a:ext cx="1025595" cy="898994"/>
      </dsp:txXfrm>
    </dsp:sp>
    <dsp:sp modelId="{C16A3780-B9EB-411B-B603-C8C7CE0E60F3}">
      <dsp:nvSpPr>
        <dsp:cNvPr id="0" name=""/>
        <dsp:cNvSpPr/>
      </dsp:nvSpPr>
      <dsp:spPr>
        <a:xfrm>
          <a:off x="4711811" y="514919"/>
          <a:ext cx="193508" cy="193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1659F-7AF2-4E82-9B55-8F71A002B02A}">
      <dsp:nvSpPr>
        <dsp:cNvPr id="0" name=""/>
        <dsp:cNvSpPr/>
      </dsp:nvSpPr>
      <dsp:spPr>
        <a:xfrm rot="5400000">
          <a:off x="5249214" y="287871"/>
          <a:ext cx="682706" cy="1136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642013-B871-4D10-83AB-F4911D0CD361}">
      <dsp:nvSpPr>
        <dsp:cNvPr id="0" name=""/>
        <dsp:cNvSpPr/>
      </dsp:nvSpPr>
      <dsp:spPr>
        <a:xfrm>
          <a:off x="5135253" y="627293"/>
          <a:ext cx="1025595" cy="89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</a:rPr>
            <a:t>2012</a:t>
          </a:r>
          <a:endParaRPr lang="pt-BR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35253" y="627293"/>
        <a:ext cx="1025595" cy="898994"/>
      </dsp:txXfrm>
    </dsp:sp>
    <dsp:sp modelId="{F555A33A-89BB-45A6-8162-7F8B1AEA0A3B}">
      <dsp:nvSpPr>
        <dsp:cNvPr id="0" name=""/>
        <dsp:cNvSpPr/>
      </dsp:nvSpPr>
      <dsp:spPr>
        <a:xfrm>
          <a:off x="5967339" y="204237"/>
          <a:ext cx="193508" cy="193508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53FE0-F22E-45D2-AA9A-93107A02CAA7}">
      <dsp:nvSpPr>
        <dsp:cNvPr id="0" name=""/>
        <dsp:cNvSpPr/>
      </dsp:nvSpPr>
      <dsp:spPr>
        <a:xfrm rot="5400000">
          <a:off x="6504742" y="-22810"/>
          <a:ext cx="682706" cy="11360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5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43E3A8-3881-4C36-8D90-8B4F72C89648}">
      <dsp:nvSpPr>
        <dsp:cNvPr id="0" name=""/>
        <dsp:cNvSpPr/>
      </dsp:nvSpPr>
      <dsp:spPr>
        <a:xfrm>
          <a:off x="6390782" y="316611"/>
          <a:ext cx="1025595" cy="898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</a:rPr>
            <a:t>1S2013</a:t>
          </a:r>
          <a:endParaRPr lang="pt-BR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90782" y="316611"/>
        <a:ext cx="1025595" cy="898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9C5EE-E9DC-48EF-BB1D-04DD91275A77}">
      <dsp:nvSpPr>
        <dsp:cNvPr id="0" name=""/>
        <dsp:cNvSpPr/>
      </dsp:nvSpPr>
      <dsp:spPr>
        <a:xfrm>
          <a:off x="0" y="0"/>
          <a:ext cx="8640960" cy="1060015"/>
        </a:xfrm>
        <a:prstGeom prst="roundRect">
          <a:avLst>
            <a:gd name="adj" fmla="val 10000"/>
          </a:avLst>
        </a:prstGeom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RODOVIAS</a:t>
          </a:r>
          <a:endParaRPr lang="pt-BR" sz="16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Terminais multimodais, BTS, SLB, silos, operadores logísticos </a:t>
          </a:r>
          <a:r>
            <a:rPr lang="pt-BR" sz="1400" kern="12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etc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; 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Concessão de 7.000 km em diversas regiões com duplicação de 3.900 km;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Investimento de R$ 52 bilhões.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834193" y="0"/>
        <a:ext cx="6806766" cy="1060015"/>
      </dsp:txXfrm>
    </dsp:sp>
    <dsp:sp modelId="{7C6FF672-39B3-4013-A561-310335AFE999}">
      <dsp:nvSpPr>
        <dsp:cNvPr id="0" name=""/>
        <dsp:cNvSpPr/>
      </dsp:nvSpPr>
      <dsp:spPr>
        <a:xfrm>
          <a:off x="106001" y="106001"/>
          <a:ext cx="1728192" cy="8480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4FD46-1171-403F-877E-A90E7B5988B0}">
      <dsp:nvSpPr>
        <dsp:cNvPr id="0" name=""/>
        <dsp:cNvSpPr/>
      </dsp:nvSpPr>
      <dsp:spPr>
        <a:xfrm>
          <a:off x="0" y="1166017"/>
          <a:ext cx="8640960" cy="1060015"/>
        </a:xfrm>
        <a:prstGeom prst="roundRect">
          <a:avLst>
            <a:gd name="adj" fmla="val 10000"/>
          </a:avLst>
        </a:prstGeom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AEROPORTOS</a:t>
          </a:r>
          <a:endParaRPr lang="pt-BR" sz="16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Terminais multimodais, operadores de carga de alto valor agregado (Manaus – Viracopos); 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Concessão de 2 aeroportos (o 2º e o 5º mais movimentados do país);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R$ 8,7 bilhões em investimentos.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834193" y="1166017"/>
        <a:ext cx="6806766" cy="1060015"/>
      </dsp:txXfrm>
    </dsp:sp>
    <dsp:sp modelId="{4EC2D63F-A8D6-4F1A-AF69-B2DC6B35C1F7}">
      <dsp:nvSpPr>
        <dsp:cNvPr id="0" name=""/>
        <dsp:cNvSpPr/>
      </dsp:nvSpPr>
      <dsp:spPr>
        <a:xfrm>
          <a:off x="106001" y="1272018"/>
          <a:ext cx="1728192" cy="8480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E9D48-701E-423B-AA62-93603A561726}">
      <dsp:nvSpPr>
        <dsp:cNvPr id="0" name=""/>
        <dsp:cNvSpPr/>
      </dsp:nvSpPr>
      <dsp:spPr>
        <a:xfrm>
          <a:off x="0" y="2332034"/>
          <a:ext cx="8640960" cy="1060015"/>
        </a:xfrm>
        <a:prstGeom prst="roundRect">
          <a:avLst>
            <a:gd name="adj" fmla="val 10000"/>
          </a:avLst>
        </a:prstGeom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FERROVIAS</a:t>
          </a:r>
          <a:endParaRPr lang="pt-BR" sz="16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Terminais multimodais, BTS, SLB, silos, operadores logísticos </a:t>
          </a:r>
          <a:r>
            <a:rPr lang="pt-BR" sz="1400" kern="12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etc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;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Concessão de 10.000 km de ferrovias;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R$ 99 bilhões em investimentos.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834193" y="2332034"/>
        <a:ext cx="6806766" cy="1060015"/>
      </dsp:txXfrm>
    </dsp:sp>
    <dsp:sp modelId="{5395D155-6B93-41ED-8DDE-50504AF8C1D7}">
      <dsp:nvSpPr>
        <dsp:cNvPr id="0" name=""/>
        <dsp:cNvSpPr/>
      </dsp:nvSpPr>
      <dsp:spPr>
        <a:xfrm>
          <a:off x="106001" y="2438035"/>
          <a:ext cx="1728192" cy="8480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3BC68-2D69-421F-95C0-D5E160BA95D3}">
      <dsp:nvSpPr>
        <dsp:cNvPr id="0" name=""/>
        <dsp:cNvSpPr/>
      </dsp:nvSpPr>
      <dsp:spPr>
        <a:xfrm>
          <a:off x="0" y="3498051"/>
          <a:ext cx="8640960" cy="1060015"/>
        </a:xfrm>
        <a:prstGeom prst="roundRect">
          <a:avLst>
            <a:gd name="adj" fmla="val 10000"/>
          </a:avLst>
        </a:prstGeom>
        <a:gradFill flip="none" rotWithShape="1">
          <a:gsLst>
            <a:gs pos="7000">
              <a:schemeClr val="accent1">
                <a:lumMod val="0"/>
                <a:lumOff val="100000"/>
              </a:schemeClr>
            </a:gs>
            <a:gs pos="74000">
              <a:srgbClr val="92B6E0"/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PORTOS</a:t>
          </a:r>
          <a:endParaRPr lang="pt-BR" sz="1700" b="1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3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Terminais multimodais,  BTS, SLB, silos, operadores logísticos </a:t>
          </a:r>
          <a:r>
            <a:rPr lang="pt-BR" sz="1400" kern="12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etc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;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Terminais de uso público e privado no </a:t>
          </a:r>
          <a:r>
            <a:rPr lang="pt-BR" sz="1400" kern="1200" dirty="0" err="1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NO</a:t>
          </a: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, NE, SE e SUL;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rPr>
            <a:t> R$ 60 bilhões em investimentos.</a:t>
          </a:r>
          <a:endParaRPr lang="pt-BR" sz="1400" kern="1200" dirty="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sp:txBody>
      <dsp:txXfrm>
        <a:off x="1834193" y="3498051"/>
        <a:ext cx="6806766" cy="1060015"/>
      </dsp:txXfrm>
    </dsp:sp>
    <dsp:sp modelId="{369F6185-5A28-4DB8-B386-80B2D9220010}">
      <dsp:nvSpPr>
        <dsp:cNvPr id="0" name=""/>
        <dsp:cNvSpPr/>
      </dsp:nvSpPr>
      <dsp:spPr>
        <a:xfrm>
          <a:off x="106001" y="3604052"/>
          <a:ext cx="1728192" cy="8480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F753CC-A825-4CEC-8296-549DB9064AFD}" type="datetimeFigureOut">
              <a:rPr lang="pt-BR"/>
              <a:pPr>
                <a:defRPr/>
              </a:pPr>
              <a:t>21/08/2014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CA3C35-5329-4B18-8B7F-6A423CB808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619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D367F-2E73-4AF9-A2B6-B1BC4BE8FACC}" type="slidenum">
              <a:rPr lang="pt-BR" smtClean="0"/>
              <a:pPr/>
              <a:t>13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830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D367F-2E73-4AF9-A2B6-B1BC4BE8FACC}" type="slidenum">
              <a:rPr lang="pt-BR" smtClean="0"/>
              <a:pPr/>
              <a:t>14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2099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5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35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149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149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4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84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2579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7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72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25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3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5443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2300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39B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9BA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3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9B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9B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0039B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39B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6"/>
          <p:cNvSpPr>
            <a:spLocks noChangeArrowheads="1"/>
          </p:cNvSpPr>
          <p:nvPr/>
        </p:nvSpPr>
        <p:spPr bwMode="auto">
          <a:xfrm>
            <a:off x="1152525" y="954088"/>
            <a:ext cx="67325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Oportunidades em Infraestrutura</a:t>
            </a:r>
          </a:p>
        </p:txBody>
      </p:sp>
      <p:sp>
        <p:nvSpPr>
          <p:cNvPr id="3075" name="Text Box 15"/>
          <p:cNvSpPr txBox="1">
            <a:spLocks noChangeArrowheads="1"/>
          </p:cNvSpPr>
          <p:nvPr/>
        </p:nvSpPr>
        <p:spPr bwMode="auto">
          <a:xfrm>
            <a:off x="1962584" y="2852936"/>
            <a:ext cx="5112469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sz="16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600" dirty="0" smtClean="0">
                <a:solidFill>
                  <a:schemeClr val="bg1"/>
                </a:solidFill>
              </a:rPr>
              <a:t> 4</a:t>
            </a:r>
            <a:r>
              <a:rPr lang="pt-BR" sz="1600" b="1" dirty="0" smtClean="0">
                <a:solidFill>
                  <a:schemeClr val="bg1"/>
                </a:solidFill>
              </a:rPr>
              <a:t>8º CONGRESSO NACIONAL DA ABIPEM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1600" b="1" dirty="0" smtClean="0">
                <a:solidFill>
                  <a:schemeClr val="bg1"/>
                </a:solidFill>
              </a:rPr>
              <a:t>Agosto 2014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16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sz="16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sz="1600" dirty="0" smtClean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Flávio Arakaki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Diretor de Gestão de Ativos de Terceiros</a:t>
            </a:r>
            <a:endParaRPr lang="pt-BR" sz="2000" b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048375" cy="777875"/>
          </a:xfrm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003366"/>
                </a:solidFill>
              </a:rPr>
              <a:t/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400" b="1" dirty="0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000" b="1" i="1" dirty="0" smtClean="0">
                <a:solidFill>
                  <a:srgbClr val="003366"/>
                </a:solidFill>
              </a:rPr>
              <a:t>Por que os RPPS deveriam investir?</a:t>
            </a:r>
            <a:r>
              <a:rPr lang="pt-BR" sz="1100" b="1" dirty="0" smtClean="0">
                <a:solidFill>
                  <a:srgbClr val="003366"/>
                </a:solidFill>
              </a:rPr>
              <a:t/>
            </a:r>
            <a:br>
              <a:rPr lang="pt-BR" sz="1100" b="1" dirty="0" smtClean="0">
                <a:solidFill>
                  <a:srgbClr val="003366"/>
                </a:solidFill>
              </a:rPr>
            </a:br>
            <a:r>
              <a:rPr lang="pt-BR" sz="1100" dirty="0" smtClean="0">
                <a:solidFill>
                  <a:srgbClr val="003366"/>
                </a:solidFill>
              </a:rPr>
              <a:t/>
            </a:r>
            <a:br>
              <a:rPr lang="pt-BR" sz="1100" dirty="0" smtClean="0">
                <a:solidFill>
                  <a:srgbClr val="003366"/>
                </a:solidFill>
              </a:rPr>
            </a:br>
            <a:endParaRPr lang="pt-BR" sz="1100" dirty="0" smtClean="0">
              <a:solidFill>
                <a:srgbClr val="003366"/>
              </a:solidFill>
            </a:endParaRPr>
          </a:p>
        </p:txBody>
      </p:sp>
      <p:sp>
        <p:nvSpPr>
          <p:cNvPr id="10244" name="CaixaDeTexto 8"/>
          <p:cNvSpPr txBox="1">
            <a:spLocks noChangeArrowheads="1"/>
          </p:cNvSpPr>
          <p:nvPr/>
        </p:nvSpPr>
        <p:spPr bwMode="auto">
          <a:xfrm>
            <a:off x="14209" y="1052736"/>
            <a:ext cx="8820150" cy="452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Receitas protegidas contra a Inflação: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previsíveis ao longo do tempo, reajustados por índices de preços como IPCA, IGP-M, IPC (proteção contra perda de poder aquisitivo, de acordo com as metas atuariais);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Prazos dos Contratos: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os ativos de infraestrutura possuem vida útil longa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com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contratos superiores a 20 ou 30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anos, permitindo ao RPPS fazer o casamento entre ativo e passivo (ALM);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Fluxos de Caixa Robustos: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permitem a geração de caixa mesmo em momentos de baixo dinamismo econômico com forte distribuição de dividendos (proteção da carteira, mesmo em momentos de crise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Diversificação: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Baixa Correlação com outras classes de ativos: 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Riscos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podem ser atenuados ou transferidos mediante a adoção de mecanismos contratuais bem negociados e estudos prévios acurados (diligências diversas para averiguar potenciais riscos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antecipadamente, possui características de Renda Fixa e de Renda Variável);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Retorno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ativos têm apresentado ganhos superiores a IPCA + 7% a.a. e com baixa oscilação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20000" y="2357700"/>
            <a:ext cx="995362" cy="8219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1980000" y="2357700"/>
            <a:ext cx="6272213" cy="8193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CASES</a:t>
            </a:r>
            <a:r>
              <a:rPr lang="pt-BR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DE SUCESO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0140" y="192368"/>
            <a:ext cx="2159794" cy="663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tângulo de cantos arredondados 2"/>
          <p:cNvSpPr>
            <a:spLocks noChangeArrowheads="1"/>
          </p:cNvSpPr>
          <p:nvPr/>
        </p:nvSpPr>
        <p:spPr bwMode="auto">
          <a:xfrm>
            <a:off x="63103" y="1107578"/>
            <a:ext cx="8099822" cy="166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1875" b="1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" name="Título 1"/>
          <p:cNvSpPr>
            <a:spLocks noGrp="1"/>
          </p:cNvSpPr>
          <p:nvPr>
            <p:ph type="title"/>
          </p:nvPr>
        </p:nvSpPr>
        <p:spPr>
          <a:xfrm>
            <a:off x="155797" y="175023"/>
            <a:ext cx="6172200" cy="583406"/>
          </a:xfrm>
        </p:spPr>
        <p:txBody>
          <a:bodyPr/>
          <a:lstStyle/>
          <a:p>
            <a:pPr algn="l" eaLnBrk="1" hangingPunct="1">
              <a:defRPr/>
            </a:pPr>
            <a:r>
              <a:rPr lang="pt-BR" sz="1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1500" b="1" dirty="0">
                <a:solidFill>
                  <a:schemeClr val="tx2">
                    <a:lumMod val="75000"/>
                  </a:schemeClr>
                </a:solidFill>
              </a:rPr>
              <a:t>Experiência – </a:t>
            </a:r>
            <a:r>
              <a:rPr lang="pt-BR" sz="1500" b="1" i="1" dirty="0">
                <a:solidFill>
                  <a:schemeClr val="tx2">
                    <a:lumMod val="75000"/>
                  </a:schemeClr>
                </a:solidFill>
              </a:rPr>
              <a:t>Case </a:t>
            </a:r>
            <a:r>
              <a:rPr lang="pt-BR" sz="1500" b="1" dirty="0">
                <a:solidFill>
                  <a:schemeClr val="tx2">
                    <a:lumMod val="75000"/>
                  </a:schemeClr>
                </a:solidFill>
              </a:rPr>
              <a:t>FI-FGTS </a:t>
            </a:r>
            <a:r>
              <a:rPr lang="pt-BR" sz="825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825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t-BR" sz="825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t-BR" sz="825" dirty="0">
                <a:solidFill>
                  <a:schemeClr val="tx2">
                    <a:lumMod val="75000"/>
                  </a:schemeClr>
                </a:solidFill>
              </a:rPr>
            </a:br>
            <a:endParaRPr lang="pt-BR" sz="825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140388" y="4890333"/>
            <a:ext cx="963725" cy="6694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5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11 Investimentos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4 Equities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6 Debêntures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FIDC</a:t>
            </a:r>
          </a:p>
          <a:p>
            <a:pPr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R$ 9,2 bilhões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2151229" y="4564102"/>
            <a:ext cx="963725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5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10 Investimentos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5 Equities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 Debêntures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FIDC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FIP</a:t>
            </a:r>
          </a:p>
          <a:p>
            <a:pPr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R$ 3,8 bilhões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3239459" y="4296211"/>
            <a:ext cx="900113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75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9 Investimentos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6 Equities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 Debêntures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FIP</a:t>
            </a:r>
          </a:p>
          <a:p>
            <a:pPr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R$ 4,2 bilhões</a:t>
            </a:r>
          </a:p>
        </p:txBody>
      </p:sp>
      <p:sp>
        <p:nvSpPr>
          <p:cNvPr id="57" name="CaixaDeTexto 56"/>
          <p:cNvSpPr txBox="1"/>
          <p:nvPr/>
        </p:nvSpPr>
        <p:spPr>
          <a:xfrm>
            <a:off x="4157432" y="4040227"/>
            <a:ext cx="910827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5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 Investimentos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 Equities</a:t>
            </a:r>
          </a:p>
          <a:p>
            <a:pPr>
              <a:defRPr/>
            </a:pPr>
            <a:r>
              <a:rPr lang="pt-BR" sz="75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R$ 540 milhões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5182560" y="3824723"/>
            <a:ext cx="910827" cy="4385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5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8 Investimentos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8 Debêntures</a:t>
            </a:r>
          </a:p>
          <a:p>
            <a:pPr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R$ 4,5 bilhões</a:t>
            </a:r>
          </a:p>
        </p:txBody>
      </p:sp>
      <p:graphicFrame>
        <p:nvGraphicFramePr>
          <p:cNvPr id="59" name="Gráfico 58" title="Alocação de Ativo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53851"/>
              </p:ext>
            </p:extLst>
          </p:nvPr>
        </p:nvGraphicFramePr>
        <p:xfrm>
          <a:off x="31663" y="1191871"/>
          <a:ext cx="3149781" cy="204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Diagrama 59"/>
          <p:cNvGraphicFramePr/>
          <p:nvPr>
            <p:extLst>
              <p:ext uri="{D42A27DB-BD31-4B8C-83A1-F6EECF244321}">
                <p14:modId xmlns:p14="http://schemas.microsoft.com/office/powerpoint/2010/main" val="3263609350"/>
              </p:ext>
            </p:extLst>
          </p:nvPr>
        </p:nvGraphicFramePr>
        <p:xfrm>
          <a:off x="1043607" y="2348880"/>
          <a:ext cx="7416825" cy="270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1" name="CaixaDeTexto 60"/>
          <p:cNvSpPr txBox="1"/>
          <p:nvPr/>
        </p:nvSpPr>
        <p:spPr>
          <a:xfrm>
            <a:off x="6198164" y="3593742"/>
            <a:ext cx="910827" cy="6694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50" b="1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3 Investimentos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Equity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Debênture</a:t>
            </a:r>
          </a:p>
          <a:p>
            <a:pPr marL="128588" indent="-128588">
              <a:buFont typeface="Wingdings" pitchFamily="2" charset="2"/>
              <a:buChar char="§"/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 FIP</a:t>
            </a:r>
          </a:p>
          <a:p>
            <a:pPr>
              <a:defRPr/>
            </a:pPr>
            <a:r>
              <a:rPr lang="pt-BR" sz="750" i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R$ 2,9 bilhões</a:t>
            </a:r>
          </a:p>
        </p:txBody>
      </p:sp>
      <p:sp>
        <p:nvSpPr>
          <p:cNvPr id="62" name="Retângulo 25"/>
          <p:cNvSpPr>
            <a:spLocks noChangeArrowheads="1"/>
          </p:cNvSpPr>
          <p:nvPr/>
        </p:nvSpPr>
        <p:spPr bwMode="auto">
          <a:xfrm>
            <a:off x="3488117" y="1303425"/>
            <a:ext cx="5210539" cy="127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itchFamily="2" charset="2"/>
              <a:buChar char="Ø"/>
              <a:defRPr/>
            </a:pPr>
            <a:r>
              <a:rPr lang="pt-BR" sz="1350" b="1" i="1" dirty="0">
                <a:solidFill>
                  <a:schemeClr val="accent1">
                    <a:lumMod val="50000"/>
                  </a:schemeClr>
                </a:solidFill>
              </a:rPr>
              <a:t>R$ 28,0 bilhões de ativos de infraestrutura sob gestão sendo, aproximadamente:</a:t>
            </a:r>
            <a:endParaRPr lang="pt-BR" sz="1050" dirty="0">
              <a:solidFill>
                <a:srgbClr val="254061"/>
              </a:solidFill>
              <a:latin typeface="Franklin Gothic Book" panose="020B0503020102020204" pitchFamily="34" charset="0"/>
            </a:endParaRPr>
          </a:p>
          <a:p>
            <a:pPr lvl="2" algn="just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t-BR" sz="900" dirty="0">
                <a:solidFill>
                  <a:srgbClr val="254061"/>
                </a:solidFill>
                <a:latin typeface="Franklin Gothic Book" panose="020B0503020102020204" pitchFamily="34" charset="0"/>
              </a:rPr>
              <a:t>R$ 2,7 bilhões investidos em 7 projetos de </a:t>
            </a:r>
            <a:r>
              <a:rPr lang="pt-BR" sz="900" b="1" u="sng" dirty="0">
                <a:solidFill>
                  <a:srgbClr val="254061"/>
                </a:solidFill>
                <a:latin typeface="Franklin Gothic Book" panose="020B0503020102020204" pitchFamily="34" charset="0"/>
              </a:rPr>
              <a:t>Rodovia</a:t>
            </a:r>
            <a:r>
              <a:rPr lang="pt-BR" sz="900" dirty="0">
                <a:solidFill>
                  <a:srgbClr val="254061"/>
                </a:solidFill>
                <a:latin typeface="Franklin Gothic Book" panose="020B0503020102020204" pitchFamily="34" charset="0"/>
              </a:rPr>
              <a:t>,</a:t>
            </a:r>
          </a:p>
          <a:p>
            <a:pPr lvl="2" algn="just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t-BR" sz="900" dirty="0">
                <a:solidFill>
                  <a:srgbClr val="254061"/>
                </a:solidFill>
                <a:latin typeface="Franklin Gothic Book" panose="020B0503020102020204" pitchFamily="34" charset="0"/>
              </a:rPr>
              <a:t>R$ 2,2 bilhões investidos em 6 projetos de </a:t>
            </a:r>
            <a:r>
              <a:rPr lang="pt-BR" sz="900" b="1" u="sng" dirty="0">
                <a:solidFill>
                  <a:srgbClr val="254061"/>
                </a:solidFill>
                <a:latin typeface="Franklin Gothic Book" panose="020B0503020102020204" pitchFamily="34" charset="0"/>
              </a:rPr>
              <a:t>Portos</a:t>
            </a:r>
            <a:r>
              <a:rPr lang="pt-BR" sz="900" dirty="0">
                <a:solidFill>
                  <a:srgbClr val="254061"/>
                </a:solidFill>
                <a:latin typeface="Franklin Gothic Book" panose="020B0503020102020204" pitchFamily="34" charset="0"/>
              </a:rPr>
              <a:t>, e</a:t>
            </a:r>
          </a:p>
          <a:p>
            <a:pPr lvl="2" algn="just">
              <a:lnSpc>
                <a:spcPct val="115000"/>
              </a:lnSpc>
              <a:spcBef>
                <a:spcPts val="60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pt-BR" sz="900" dirty="0">
                <a:solidFill>
                  <a:srgbClr val="254061"/>
                </a:solidFill>
                <a:latin typeface="Franklin Gothic Book" panose="020B0503020102020204" pitchFamily="34" charset="0"/>
              </a:rPr>
              <a:t>R$ 3,0 bilhões investidos em 6 projetos de </a:t>
            </a:r>
            <a:r>
              <a:rPr lang="pt-BR" sz="900" b="1" u="sng" dirty="0">
                <a:solidFill>
                  <a:srgbClr val="254061"/>
                </a:solidFill>
                <a:latin typeface="Franklin Gothic Book" panose="020B0503020102020204" pitchFamily="34" charset="0"/>
              </a:rPr>
              <a:t>Ferrovia</a:t>
            </a:r>
            <a:r>
              <a:rPr lang="pt-BR" sz="900" dirty="0">
                <a:solidFill>
                  <a:srgbClr val="254061"/>
                </a:solidFill>
                <a:latin typeface="Franklin Gothic Book" panose="020B0503020102020204" pitchFamily="34" charset="0"/>
              </a:rPr>
              <a:t>.</a:t>
            </a:r>
            <a:endParaRPr lang="pt-BR" sz="900" b="1" dirty="0">
              <a:solidFill>
                <a:srgbClr val="25406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302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382" y="4564103"/>
            <a:ext cx="815578" cy="27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5" name="Espaço Reservado para Número de Slid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5624513"/>
            <a:ext cx="2133600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6CD19B-5897-4B38-9404-D524169B07B3}" type="slidenum">
              <a:rPr lang="pt-BR" sz="9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pt-BR" sz="9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408738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Experiência CAIXA – Cases de Investimento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pic>
        <p:nvPicPr>
          <p:cNvPr id="15364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9713"/>
            <a:ext cx="85725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5991074" y="998433"/>
            <a:ext cx="2700337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indent="180000" algn="just"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Empresa  criada pela ALL e a Standard Logística para explorar o transporte de cargas via contêiner integrando os modais ferroviário, rodoviário e portuário. A companhia pode explorar toda a malha da ALL, onde está concentrado aproximadamente 70% do PIB nacional.</a:t>
            </a: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Instrumento: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Ações;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Ano de Entrada: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2013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Valor: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R$ 400.000.000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Participação: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22,22%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Retorno Estimado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 15,5%</a:t>
            </a:r>
          </a:p>
        </p:txBody>
      </p:sp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179387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408738" cy="777875"/>
          </a:xfrm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003366"/>
                </a:solidFill>
              </a:rPr>
              <a:t/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400" b="1" dirty="0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000" b="1" i="1" dirty="0" smtClean="0">
                <a:solidFill>
                  <a:srgbClr val="003366"/>
                </a:solidFill>
              </a:rPr>
              <a:t>Experiência CAIXA – Cases de Investimento</a:t>
            </a:r>
            <a:r>
              <a:rPr lang="pt-BR" sz="1100" b="1" dirty="0" smtClean="0">
                <a:solidFill>
                  <a:srgbClr val="003366"/>
                </a:solidFill>
              </a:rPr>
              <a:t/>
            </a:r>
            <a:br>
              <a:rPr lang="pt-BR" sz="1100" b="1" dirty="0" smtClean="0">
                <a:solidFill>
                  <a:srgbClr val="003366"/>
                </a:solidFill>
              </a:rPr>
            </a:br>
            <a:r>
              <a:rPr lang="pt-BR" sz="1100" dirty="0" smtClean="0">
                <a:solidFill>
                  <a:srgbClr val="003366"/>
                </a:solidFill>
              </a:rPr>
              <a:t/>
            </a:r>
            <a:br>
              <a:rPr lang="pt-BR" sz="1100" dirty="0" smtClean="0">
                <a:solidFill>
                  <a:srgbClr val="003366"/>
                </a:solidFill>
              </a:rPr>
            </a:br>
            <a:endParaRPr lang="pt-BR" sz="1100" dirty="0" smtClean="0">
              <a:solidFill>
                <a:srgbClr val="003366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0349" y="998433"/>
            <a:ext cx="2519834" cy="4493538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pt-BR" sz="11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pt-BR" sz="11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Projeto 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com a finalidade de implantar e explorar empreendimentos logísticos e de infraestrutura industrial em regiões próximas a grandes polos de investimento. Sua localização privilegiada é o principal atrativo e vantagem competitiva. </a:t>
            </a:r>
          </a:p>
          <a:p>
            <a:pPr algn="just">
              <a:defRPr/>
            </a:pP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 proximidade ao Porto de Suape e da região metropolitana de Recife faz com que o local seja o mais apropriado para as empresas que tiverem atividades relacionadas com o porto.  Parcerias com grandes empresas, como FEDEX.</a:t>
            </a: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Instrumento: 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Ações;</a:t>
            </a:r>
            <a:endParaRPr lang="pt-BR" sz="11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Valor: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R$ 500.000.000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Ano de Entrada: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2010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Participação: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39,75%</a:t>
            </a:r>
          </a:p>
          <a:p>
            <a:pPr>
              <a:defRPr/>
            </a:pPr>
            <a:r>
              <a:rPr lang="pt-BR" sz="11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Retorno Estimado</a:t>
            </a:r>
            <a:r>
              <a:rPr lang="pt-BR" sz="11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pt-BR" sz="11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20,5%</a:t>
            </a:r>
            <a:endParaRPr lang="pt-BR" sz="11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108" descr="ANd9GcRRSikbl9ZHKq2r7w5BStgjq4_w6Y-tqu0oq7Od98Z9qVFFL1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9" y="1101105"/>
            <a:ext cx="21288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75" y="1101105"/>
            <a:ext cx="20653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77" y="998433"/>
            <a:ext cx="2740025" cy="473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9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20000" y="3543166"/>
            <a:ext cx="995362" cy="8219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1980000" y="3543166"/>
            <a:ext cx="6272213" cy="81933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>
                <a:solidFill>
                  <a:srgbClr val="FFFFFF"/>
                </a:solidFill>
                <a:latin typeface="Calibri" panose="020F0502020204030204" pitchFamily="34" charset="0"/>
              </a:rPr>
              <a:t>NOVAS OPORTUNIDADES DE INVESTIMENTO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8435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Oportunidades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sp>
        <p:nvSpPr>
          <p:cNvPr id="18436" name="Retângulo 11"/>
          <p:cNvSpPr>
            <a:spLocks noChangeArrowheads="1"/>
          </p:cNvSpPr>
          <p:nvPr/>
        </p:nvSpPr>
        <p:spPr bwMode="auto">
          <a:xfrm>
            <a:off x="103063" y="901849"/>
            <a:ext cx="8861425" cy="942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marL="0" lvl="1" algn="just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A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economia brasileira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tem apresentado grandes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perspectivas e oportunidades de crescimento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, tendo em vista a forte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ascensão social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que alavanca a capacidade de consumo das famílias e amplia a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demanda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sobre toda a economia, o que exigirá grandes </a:t>
            </a: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investimentos em infraestrutura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36525" y="1841054"/>
            <a:ext cx="5227638" cy="17319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kern="0" dirty="0">
                <a:latin typeface="Calibri" panose="020F0502020204030204" pitchFamily="34" charset="0"/>
              </a:rPr>
              <a:t>Dados Econômicos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5º maior país do mundo;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200 milhões de hab., 5º mais populoso do mundo;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7ª maior economia do mundo;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10ª maior indústria de papel e celulose;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50% da economia Sul-Americana;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Mais moderno e avançado sistema bancário do mundo;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1400" kern="0" dirty="0">
                <a:latin typeface="Calibri" panose="020F0502020204030204" pitchFamily="34" charset="0"/>
              </a:rPr>
              <a:t>Um dos mais modernos sistemas de telecomunicação do mundo.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27538" y="1772816"/>
            <a:ext cx="4686300" cy="146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Mercado consumidor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8º mercado consumidor do mundo;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3º maior mercado de produtos de beleza e saúde;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3º maior mercado de computadores;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4º maior mercado de telefones celulares, automóveis e TVs;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5º maior mercado de equipamentos médicos.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7504" y="3717578"/>
            <a:ext cx="9048750" cy="1871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pt-BR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Fornecedor mundial de alimentos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Maior exportador de café, suco de laranja, açúcar, grãos de soja e de carne de frango;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2º maior exportador de carne bovina, óleo e farelo de soja e 4º maior exportador de carne suína e de milho;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Maior produtor de café, cana de açúcar e laranja e 2º maior produtor de grãos de soja e carne bovina;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3º maior produtor de carne de frango e 4º maior produtor de milho e carne suína;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Maior rebanho bovino comercial do mundo, com mais de 198 milhões de cabeças de gado;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3º maior produtor mundial de frutas;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  <a:defRPr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Vastas áreas disponíveis para a expansão da agricultura e a maior extensão de terras agrícolas do mundo.</a:t>
            </a:r>
          </a:p>
        </p:txBody>
      </p:sp>
    </p:spTree>
    <p:extLst>
      <p:ext uri="{BB962C8B-B14F-4D97-AF65-F5344CB8AC3E}">
        <p14:creationId xmlns:p14="http://schemas.microsoft.com/office/powerpoint/2010/main" val="262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Oportunidades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sp>
        <p:nvSpPr>
          <p:cNvPr id="19460" name="CaixaDeTexto 2"/>
          <p:cNvSpPr txBox="1">
            <a:spLocks noChangeArrowheads="1"/>
          </p:cNvSpPr>
          <p:nvPr/>
        </p:nvSpPr>
        <p:spPr bwMode="auto">
          <a:xfrm>
            <a:off x="36513" y="836712"/>
            <a:ext cx="8750300" cy="488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66788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285750" indent="-285750" defTabSz="966788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O Brasil possui a  maior disponibilidade de terras cultiváveis e de água doce do mundo, gerando alto potencial para a agricultura;</a:t>
            </a:r>
          </a:p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De acordo com a ONU a renda da população rural da China corresponde a 1/3 da renda da população urbana, de modo que o crescimento das taxas de urbanização faz com que o consumo de alimentos aumente consideravelmente;</a:t>
            </a:r>
          </a:p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Estudo da </a:t>
            </a:r>
            <a:r>
              <a:rPr lang="pt-BR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Bain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 &amp; </a:t>
            </a:r>
            <a:r>
              <a:rPr lang="pt-BR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Company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 aponta que até 2020 o número de pessoas com renda familiar superior a US$ 5 mil saltará dos atuais 3,6 bilhões para 4,9 bilhões de pessoas, criando grandes oportunidades para países com disponibilidade de áreas agricultáveis como o Brasil;</a:t>
            </a:r>
          </a:p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Projeções de crescimento da produção agropecuária favorecem o aumento da demanda por transportes para escoar a produção;</a:t>
            </a:r>
          </a:p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A produção agrícola brasileira ocorre no interior do país e percorre grandes distâncias até chegar aos portos;</a:t>
            </a:r>
          </a:p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Os investimentos em infraestrutura favorecem toda a economia e reduz os custos com transporte, mediante o aumento da qualidade dos equipamentos (vias, trilhos </a:t>
            </a:r>
            <a:r>
              <a:rPr lang="pt-BR" sz="1400" dirty="0" err="1">
                <a:solidFill>
                  <a:schemeClr val="tx1"/>
                </a:solidFill>
                <a:latin typeface="Calibri" panose="020F0502020204030204" pitchFamily="34" charset="0"/>
              </a:rPr>
              <a:t>etc</a:t>
            </a: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</a:p>
          <a:p>
            <a:pPr lvl="1" algn="just" eaLnBrk="1" hangingPunct="1">
              <a:lnSpc>
                <a:spcPct val="115000"/>
              </a:lnSpc>
              <a:spcBef>
                <a:spcPts val="80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tx1"/>
                </a:solidFill>
                <a:latin typeface="Calibri" panose="020F0502020204030204" pitchFamily="34" charset="0"/>
              </a:rPr>
              <a:t>Os ganhos de eficiência e produtividade obtidos poderão ser repassados para o produto, conferindo-lhe maior competividade</a:t>
            </a: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Oportunidades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grpSp>
        <p:nvGrpSpPr>
          <p:cNvPr id="20484" name="Grupo 1"/>
          <p:cNvGrpSpPr>
            <a:grpSpLocks/>
          </p:cNvGrpSpPr>
          <p:nvPr/>
        </p:nvGrpSpPr>
        <p:grpSpPr bwMode="auto">
          <a:xfrm>
            <a:off x="5130800" y="4292600"/>
            <a:ext cx="3897313" cy="1790700"/>
            <a:chOff x="7677860" y="4416134"/>
            <a:chExt cx="3740145" cy="1792578"/>
          </a:xfrm>
        </p:grpSpPr>
        <p:pic>
          <p:nvPicPr>
            <p:cNvPr id="20487" name="Imagem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7860" y="4416134"/>
              <a:ext cx="3740145" cy="159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7677860" y="5962392"/>
              <a:ext cx="1203550" cy="2463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000" dirty="0">
                  <a:solidFill>
                    <a:schemeClr val="accent1">
                      <a:lumMod val="50000"/>
                    </a:schemeClr>
                  </a:solidFill>
                </a:rPr>
                <a:t>Fonte: Sobratema</a:t>
              </a:r>
            </a:p>
          </p:txBody>
        </p:sp>
      </p:grpSp>
      <p:sp>
        <p:nvSpPr>
          <p:cNvPr id="20485" name="Retângulo 10"/>
          <p:cNvSpPr>
            <a:spLocks noChangeArrowheads="1"/>
          </p:cNvSpPr>
          <p:nvPr/>
        </p:nvSpPr>
        <p:spPr bwMode="auto">
          <a:xfrm>
            <a:off x="179388" y="1052513"/>
            <a:ext cx="4752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defTabSz="966788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285750" indent="-285750" defTabSz="966788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/>
                </a:solidFill>
                <a:latin typeface="Calibri" panose="020F0502020204030204" pitchFamily="34" charset="0"/>
              </a:rPr>
              <a:t>Oportunidades de Negócio:</a:t>
            </a:r>
            <a:r>
              <a:rPr lang="pt-BR" sz="1400">
                <a:solidFill>
                  <a:schemeClr val="tx1"/>
                </a:solidFill>
                <a:latin typeface="Calibri" panose="020F0502020204030204" pitchFamily="34" charset="0"/>
              </a:rPr>
              <a:t> O Brasil possui diversas oportunidades de investimento no setor de infraestrutura, tendo em vista os gargalos existentes no setor que não suportam o crescimento da economia;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/>
                </a:solidFill>
                <a:latin typeface="Calibri" panose="020F0502020204030204" pitchFamily="34" charset="0"/>
              </a:rPr>
              <a:t>Apoio Governamental:</a:t>
            </a:r>
            <a:r>
              <a:rPr lang="pt-BR" sz="1400">
                <a:solidFill>
                  <a:schemeClr val="tx1"/>
                </a:solidFill>
                <a:latin typeface="Calibri" panose="020F0502020204030204" pitchFamily="34" charset="0"/>
              </a:rPr>
              <a:t> reconhecimento do governo da necessidade de aumentar os investimentos em infraestrutura;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 b="1">
                <a:solidFill>
                  <a:schemeClr val="tx1"/>
                </a:solidFill>
                <a:latin typeface="Calibri" panose="020F0502020204030204" pitchFamily="34" charset="0"/>
              </a:rPr>
              <a:t>Concessões e PPP:</a:t>
            </a:r>
            <a:r>
              <a:rPr lang="pt-BR" sz="1400">
                <a:solidFill>
                  <a:schemeClr val="tx1"/>
                </a:solidFill>
                <a:latin typeface="Calibri" panose="020F0502020204030204" pitchFamily="34" charset="0"/>
              </a:rPr>
              <a:t> o governo tem mudado sua atuação e estimulado a ação de investidores privados para viabilizar os investimentos em infraestrutura;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>
                <a:solidFill>
                  <a:schemeClr val="tx1"/>
                </a:solidFill>
                <a:latin typeface="Calibri" panose="020F0502020204030204" pitchFamily="34" charset="0"/>
              </a:rPr>
              <a:t>PAC e PIL;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>
                <a:solidFill>
                  <a:schemeClr val="tx1"/>
                </a:solidFill>
                <a:latin typeface="Calibri" panose="020F0502020204030204" pitchFamily="34" charset="0"/>
              </a:rPr>
              <a:t>Ampliação dos incentivos a créditos de longo prazo para Companhia Privadas que investem no setor;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6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400">
                <a:solidFill>
                  <a:schemeClr val="tx1"/>
                </a:solidFill>
                <a:latin typeface="Calibri" panose="020F0502020204030204" pitchFamily="34" charset="0"/>
              </a:rPr>
              <a:t>Necessidades e oportunidades em todas as regiões do país com destaque para sudeste, nordeste e sul.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4535488" y="1046211"/>
          <a:ext cx="4608512" cy="3171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Oportunidades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251520" y="1196752"/>
          <a:ext cx="8640960" cy="4560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3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20000" y="2357700"/>
            <a:ext cx="995362" cy="8219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1980000" y="2357700"/>
            <a:ext cx="6272213" cy="8193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i="1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CASES</a:t>
            </a:r>
            <a:r>
              <a:rPr lang="pt-BR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 DE SUCESSO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720000" y="1196752"/>
            <a:ext cx="995362" cy="8219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1980000" y="1196752"/>
            <a:ext cx="6272213" cy="8193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ATIVOS DE INFRAESTRUTURA x RPPS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20000" y="3543166"/>
            <a:ext cx="995362" cy="8219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3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1980000" y="3543166"/>
            <a:ext cx="6272213" cy="819336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NOVAS OPORTUNIDADES DE INVESTIMENTO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56654" y="4111625"/>
            <a:ext cx="1847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20000" y="1196752"/>
            <a:ext cx="995362" cy="8219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gray">
          <a:xfrm>
            <a:off x="1980000" y="1196752"/>
            <a:ext cx="6272213" cy="81933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kern="0" dirty="0" smtClean="0">
                <a:solidFill>
                  <a:srgbClr val="FFFFFF"/>
                </a:solidFill>
                <a:latin typeface="Calibri" panose="020F0502020204030204" pitchFamily="34" charset="0"/>
              </a:rPr>
              <a:t>ATIVOS DE INFRAESTRUTURA x RPPS</a:t>
            </a:r>
            <a:endParaRPr lang="en-US" sz="1600" kern="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Características Principais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sp>
        <p:nvSpPr>
          <p:cNvPr id="6148" name="CaixaDeTexto 1"/>
          <p:cNvSpPr txBox="1">
            <a:spLocks noChangeArrowheads="1"/>
          </p:cNvSpPr>
          <p:nvPr/>
        </p:nvSpPr>
        <p:spPr bwMode="auto">
          <a:xfrm>
            <a:off x="0" y="1383296"/>
            <a:ext cx="5568290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Setores Principais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rodovia, ferrovia, energia, porto, aeroporto, saneamento,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telecomunicações;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Tipo de Indústria: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em geral monopólio legal, com altas barreiras à entrada de concorrentes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Investimentos:</a:t>
            </a:r>
            <a:r>
              <a:rPr lang="pt-BR" sz="1800" dirty="0">
                <a:solidFill>
                  <a:schemeClr val="tx1"/>
                </a:solidFill>
                <a:latin typeface="Calibri" panose="020F0502020204030204" pitchFamily="34" charset="0"/>
              </a:rPr>
              <a:t> altos volumes de recursos para viabilizar os projetos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(estradas, pontes, hidrelétricas, portos, rede de abastecimento/tratamento de água </a:t>
            </a:r>
            <a:r>
              <a:rPr lang="pt-BR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etc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);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Prazos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longos prazos de maturação dos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projetos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de duração (estradas, ferrovias, linhas de transmissão)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Geração de caixa robusta e previsível: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com boa previsibilidade da capacidade de pagamento de dívidas e da distribuição de dividendos;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pt-BR" sz="18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6149" name="Grupo 12"/>
          <p:cNvGrpSpPr>
            <a:grpSpLocks/>
          </p:cNvGrpSpPr>
          <p:nvPr/>
        </p:nvGrpSpPr>
        <p:grpSpPr bwMode="auto">
          <a:xfrm>
            <a:off x="5940151" y="1556792"/>
            <a:ext cx="3087961" cy="3146872"/>
            <a:chOff x="3851920" y="2082110"/>
            <a:chExt cx="4247892" cy="3291106"/>
          </a:xfrm>
        </p:grpSpPr>
        <p:pic>
          <p:nvPicPr>
            <p:cNvPr id="61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277" y="3247128"/>
              <a:ext cx="2824535" cy="212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Imagem 2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4243546"/>
              <a:ext cx="1401585" cy="11292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Imagem 6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544" y="2082110"/>
              <a:ext cx="1401585" cy="112924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Características Principais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sp>
        <p:nvSpPr>
          <p:cNvPr id="7172" name="CaixaDeTexto 1"/>
          <p:cNvSpPr txBox="1">
            <a:spLocks noChangeArrowheads="1"/>
          </p:cNvSpPr>
          <p:nvPr/>
        </p:nvSpPr>
        <p:spPr bwMode="auto">
          <a:xfrm>
            <a:off x="100309" y="1484313"/>
            <a:ext cx="6007783" cy="365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Receitas protegidas da inflação: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tarifas reajustadas por índices de preços (IPCA, IGP-M, IPC), </a:t>
            </a:r>
            <a:endParaRPr lang="pt-BR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Substitutos</a:t>
            </a: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por força do monopólio, das barreiras de entrada e da sua essencialidade, dificilmente há substitutos, normalmente um setor é complementar ao outro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(</a:t>
            </a:r>
            <a:r>
              <a:rPr lang="pt-B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Concessionária de Água ou Energia)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Demanda com baixa elasticidade: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ativos em que a demanda é menos sensível as oscilações da economia (</a:t>
            </a:r>
            <a:r>
              <a:rPr lang="pt-B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consumo de água)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Ativos com Economia de Escala: 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após o investimento inicial alto, o custo de manutenção é relativamente baixo, tornando o ativo um gerador de caixa quando maduro. (</a:t>
            </a:r>
            <a:r>
              <a:rPr lang="pt-B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</a:t>
            </a:r>
            <a:r>
              <a:rPr lang="pt-B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rodovias)</a:t>
            </a:r>
            <a:endParaRPr lang="pt-BR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173" name="Imagem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48" y="1663596"/>
            <a:ext cx="143986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agem 1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5" y="1663597"/>
            <a:ext cx="14398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5" y="2785959"/>
            <a:ext cx="14398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m 1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5" y="3908322"/>
            <a:ext cx="14398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26988" y="879475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5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solidFill>
                  <a:srgbClr val="003366"/>
                </a:solidFill>
              </a:rPr>
              <a:t/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400" b="1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smtClean="0">
                <a:solidFill>
                  <a:srgbClr val="003366"/>
                </a:solidFill>
              </a:rPr>
            </a:br>
            <a:r>
              <a:rPr lang="pt-BR" sz="2000" b="1" i="1" smtClean="0">
                <a:solidFill>
                  <a:srgbClr val="003366"/>
                </a:solidFill>
              </a:rPr>
              <a:t>Riscos</a:t>
            </a:r>
            <a:r>
              <a:rPr lang="pt-BR" sz="1100" b="1" smtClean="0">
                <a:solidFill>
                  <a:srgbClr val="003366"/>
                </a:solidFill>
              </a:rPr>
              <a:t/>
            </a:r>
            <a:br>
              <a:rPr lang="pt-BR" sz="1100" b="1" smtClean="0">
                <a:solidFill>
                  <a:srgbClr val="003366"/>
                </a:solidFill>
              </a:rPr>
            </a:br>
            <a:r>
              <a:rPr lang="pt-BR" sz="1100" smtClean="0">
                <a:solidFill>
                  <a:srgbClr val="003366"/>
                </a:solidFill>
              </a:rPr>
              <a:t/>
            </a:r>
            <a:br>
              <a:rPr lang="pt-BR" sz="1100" smtClean="0">
                <a:solidFill>
                  <a:srgbClr val="003366"/>
                </a:solidFill>
              </a:rPr>
            </a:br>
            <a:endParaRPr lang="pt-BR" sz="1100" smtClean="0">
              <a:solidFill>
                <a:srgbClr val="003366"/>
              </a:solidFill>
            </a:endParaRPr>
          </a:p>
        </p:txBody>
      </p:sp>
      <p:sp>
        <p:nvSpPr>
          <p:cNvPr id="8196" name="CaixaDeTexto 5"/>
          <p:cNvSpPr txBox="1">
            <a:spLocks noChangeArrowheads="1"/>
          </p:cNvSpPr>
          <p:nvPr/>
        </p:nvSpPr>
        <p:spPr bwMode="auto">
          <a:xfrm>
            <a:off x="34925" y="908720"/>
            <a:ext cx="5589588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Contratuais: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definem os riscos, direitos e obrigações das contrapartes;</a:t>
            </a:r>
            <a:endParaRPr lang="pt-BR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chemeClr val="tx1"/>
                </a:solidFill>
                <a:latin typeface="Calibri" panose="020F0502020204030204" pitchFamily="34" charset="0"/>
              </a:rPr>
              <a:t>Performance: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os contratos podem prever níveis elevados de performance que não são realizáveis;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Tecnológicos: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adoção de tecnologias poucos testadas, com poucos fornecedores e assistência técnica;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Crédito: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embora os serviços sejam pagos logo que são ofertados, alguns deles são essências, dificultando a sua suspensão para usuários inadimplentes;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Demanda: 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as estimativas podem estar excessivamente otimistas;</a:t>
            </a:r>
          </a:p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Financeiro:</a:t>
            </a:r>
            <a:r>
              <a:rPr lang="pt-BR" sz="1600" dirty="0">
                <a:solidFill>
                  <a:schemeClr val="tx1"/>
                </a:solidFill>
                <a:latin typeface="Calibri" panose="020F0502020204030204" pitchFamily="34" charset="0"/>
              </a:rPr>
              <a:t> as receitas, embora previsíveis, podem ser menores do que as estimadas e o concessionário não conseguir reajustá-las adequadamente.</a:t>
            </a:r>
          </a:p>
        </p:txBody>
      </p:sp>
      <p:pic>
        <p:nvPicPr>
          <p:cNvPr id="8197" name="Imagem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1638300"/>
            <a:ext cx="10191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Imagem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35238"/>
            <a:ext cx="258445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m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3346450"/>
            <a:ext cx="15303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16904" y="1119932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003366"/>
                </a:solidFill>
              </a:rPr>
              <a:t/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400" b="1" dirty="0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000" b="1" i="1" dirty="0" smtClean="0">
                <a:solidFill>
                  <a:srgbClr val="003366"/>
                </a:solidFill>
              </a:rPr>
              <a:t>Tipo de Projetos</a:t>
            </a:r>
            <a:r>
              <a:rPr lang="pt-BR" sz="1100" dirty="0" smtClean="0">
                <a:solidFill>
                  <a:srgbClr val="003366"/>
                </a:solidFill>
              </a:rPr>
              <a:t/>
            </a:r>
            <a:br>
              <a:rPr lang="pt-BR" sz="1100" dirty="0" smtClean="0">
                <a:solidFill>
                  <a:srgbClr val="003366"/>
                </a:solidFill>
              </a:rPr>
            </a:br>
            <a:endParaRPr lang="pt-BR" sz="1100" dirty="0" smtClean="0">
              <a:solidFill>
                <a:srgbClr val="003366"/>
              </a:solidFill>
            </a:endParaRPr>
          </a:p>
        </p:txBody>
      </p:sp>
      <p:sp>
        <p:nvSpPr>
          <p:cNvPr id="7172" name="CaixaDeTexto 1"/>
          <p:cNvSpPr txBox="1">
            <a:spLocks noChangeArrowheads="1"/>
          </p:cNvSpPr>
          <p:nvPr/>
        </p:nvSpPr>
        <p:spPr bwMode="auto">
          <a:xfrm>
            <a:off x="107950" y="1478445"/>
            <a:ext cx="8792171" cy="196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Greenfield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Projetos que partem do  “zero”, ligados a construção e/ou desenvolvimento do ativo (</a:t>
            </a:r>
            <a:r>
              <a:rPr lang="pt-B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construção Belo Monte e Santo Antônio):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Objetivo dos Investidores: Ganho de Capital;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Prazo de Maturação: longo, com curva “J”.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Risco: Maior</a:t>
            </a: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21380" y="3691479"/>
            <a:ext cx="8792171" cy="16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Brownfield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Projetos que já são operacionais (</a:t>
            </a:r>
            <a:r>
              <a:rPr lang="pt-BR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ex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Rodovia):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Objetivo dos Investidores: Dividendos;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Prazo de Maturação: ativos já operacionais, geradores de caixa;</a:t>
            </a:r>
          </a:p>
          <a:p>
            <a:pPr lvl="1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Risco: Menor</a:t>
            </a:r>
          </a:p>
        </p:txBody>
      </p:sp>
    </p:spTree>
    <p:extLst>
      <p:ext uri="{BB962C8B-B14F-4D97-AF65-F5344CB8AC3E}">
        <p14:creationId xmlns:p14="http://schemas.microsoft.com/office/powerpoint/2010/main" val="33410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16904" y="1119932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003366"/>
                </a:solidFill>
              </a:rPr>
              <a:t/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400" b="1" dirty="0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400" b="1" dirty="0" smtClean="0">
                <a:solidFill>
                  <a:srgbClr val="003366"/>
                </a:solidFill>
              </a:rPr>
              <a:t>Tipos de </a:t>
            </a:r>
            <a:r>
              <a:rPr lang="pt-BR" sz="2000" b="1" i="1" dirty="0" smtClean="0">
                <a:solidFill>
                  <a:srgbClr val="003366"/>
                </a:solidFill>
              </a:rPr>
              <a:t>Retorno</a:t>
            </a:r>
            <a:endParaRPr lang="pt-BR" sz="1100" dirty="0" smtClean="0">
              <a:solidFill>
                <a:srgbClr val="003366"/>
              </a:solidFill>
            </a:endParaRPr>
          </a:p>
        </p:txBody>
      </p:sp>
      <p:sp>
        <p:nvSpPr>
          <p:cNvPr id="7172" name="CaixaDeTexto 1"/>
          <p:cNvSpPr txBox="1">
            <a:spLocks noChangeArrowheads="1"/>
          </p:cNvSpPr>
          <p:nvPr/>
        </p:nvSpPr>
        <p:spPr bwMode="auto">
          <a:xfrm>
            <a:off x="121380" y="2557828"/>
            <a:ext cx="8792171" cy="136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Renda (</a:t>
            </a:r>
            <a:r>
              <a:rPr lang="pt-BR" sz="1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Yeld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):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Dividendos recebidos quando o projeto já está operacional, como geralmente os projetos apresentam fluxo de caixa robustos e previsíveis, este componente da remuneração assemelha-se a um ativo de 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Renda Fixa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None/>
            </a:pP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135443" y="3923247"/>
            <a:ext cx="8792171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Font typeface="Wingdings" panose="05000000000000000000" pitchFamily="2" charset="2"/>
              <a:buChar char="ü"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Ganho de Capital: </a:t>
            </a:r>
            <a:r>
              <a:rPr lang="pt-B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Ganho relacionado a valorização devido a venda ou reavaliação do ativo, este componente de remuneração assemelha-se a um ativo de </a:t>
            </a: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Renda Variável.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48086" y="1667571"/>
            <a:ext cx="8792171" cy="36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39BA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39BA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9B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9BA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ts val="2163"/>
              </a:lnSpc>
              <a:spcBef>
                <a:spcPct val="0"/>
              </a:spcBef>
              <a:spcAft>
                <a:spcPts val="1200"/>
              </a:spcAft>
              <a:buClr>
                <a:srgbClr val="FF6600"/>
              </a:buCl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 retorno de um investimento em infraestrutura é dado por dois componentes:</a:t>
            </a:r>
            <a:endParaRPr lang="pt-BR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2"/>
          <p:cNvSpPr>
            <a:spLocks noChangeArrowheads="1"/>
          </p:cNvSpPr>
          <p:nvPr/>
        </p:nvSpPr>
        <p:spPr bwMode="auto">
          <a:xfrm>
            <a:off x="16904" y="1119932"/>
            <a:ext cx="9001125" cy="222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defTabSz="9667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pt-BR" sz="2500" b="1">
              <a:ln>
                <a:solidFill>
                  <a:srgbClr val="FFC000"/>
                </a:solidFill>
              </a:ln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5148263" cy="777875"/>
          </a:xfrm>
        </p:spPr>
        <p:txBody>
          <a:bodyPr/>
          <a:lstStyle/>
          <a:p>
            <a:pPr algn="l" eaLnBrk="1" hangingPunct="1"/>
            <a:r>
              <a:rPr lang="pt-BR" sz="2400" b="1" dirty="0" smtClean="0">
                <a:solidFill>
                  <a:srgbClr val="003366"/>
                </a:solidFill>
              </a:rPr>
              <a:t/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400" b="1" dirty="0" smtClean="0">
                <a:solidFill>
                  <a:srgbClr val="003366"/>
                </a:solidFill>
              </a:rPr>
              <a:t>ATIVOS DE INFRAESTRUTURA</a:t>
            </a:r>
            <a:br>
              <a:rPr lang="pt-BR" sz="2400" b="1" dirty="0" smtClean="0">
                <a:solidFill>
                  <a:srgbClr val="003366"/>
                </a:solidFill>
              </a:rPr>
            </a:br>
            <a:r>
              <a:rPr lang="pt-BR" sz="2000" b="1" i="1" dirty="0" smtClean="0">
                <a:solidFill>
                  <a:srgbClr val="003366"/>
                </a:solidFill>
              </a:rPr>
              <a:t>Risco x Retorno (Investimento em FIP)</a:t>
            </a:r>
            <a:endParaRPr lang="pt-BR" sz="1100" dirty="0" smtClean="0">
              <a:solidFill>
                <a:srgbClr val="003366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776864" cy="463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" val="87B2C109-D1E6-11D4-A9F0-00A0C9AAF2D8"/>
  <p:tag name="NAME" val="Rectangle"/>
  <p:tag name="GRAPHICFILE" val="\\ny_bdc_02\projects\Merrill Lynch\Global Pitchbook 1-19-00\TestServerEnvironment\Global Libraries\Shape Library\Rectangle.WMF"/>
</p:tagLst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1727</Words>
  <Application>Microsoft Office PowerPoint</Application>
  <PresentationFormat>Apresentação na tela (4:3)</PresentationFormat>
  <Paragraphs>203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MS PGothic</vt:lpstr>
      <vt:lpstr>Arial</vt:lpstr>
      <vt:lpstr>Calibri</vt:lpstr>
      <vt:lpstr>Franklin Gothic Book</vt:lpstr>
      <vt:lpstr>Wingdings</vt:lpstr>
      <vt:lpstr>Design padrão</vt:lpstr>
      <vt:lpstr>Apresentação do PowerPoint</vt:lpstr>
      <vt:lpstr>Apresentação do PowerPoint</vt:lpstr>
      <vt:lpstr>Apresentação do PowerPoint</vt:lpstr>
      <vt:lpstr> ATIVOS DE INFRAESTRUTURA Características Principais  </vt:lpstr>
      <vt:lpstr> ATIVOS DE INFRAESTRUTURA Características Principais  </vt:lpstr>
      <vt:lpstr> ATIVOS DE INFRAESTRUTURA Riscos  </vt:lpstr>
      <vt:lpstr> ATIVOS DE INFRAESTRUTURA Tipo de Projetos </vt:lpstr>
      <vt:lpstr> ATIVOS DE INFRAESTRUTURA Tipos de Retorno</vt:lpstr>
      <vt:lpstr> ATIVOS DE INFRAESTRUTURA Risco x Retorno (Investimento em FIP)</vt:lpstr>
      <vt:lpstr> ATIVOS DE INFRAESTRUTURA Por que os RPPS deveriam investir?  </vt:lpstr>
      <vt:lpstr>Apresentação do PowerPoint</vt:lpstr>
      <vt:lpstr> Experiência – Case FI-FGTS   </vt:lpstr>
      <vt:lpstr> ATIVOS DE INFRAESTRUTURA Experiência CAIXA – Cases de Investimento  </vt:lpstr>
      <vt:lpstr> ATIVOS DE INFRAESTRUTURA Experiência CAIXA – Cases de Investimento  </vt:lpstr>
      <vt:lpstr>Apresentação do PowerPoint</vt:lpstr>
      <vt:lpstr> ATIVOS DE INFRAESTRUTURA Oportunidades  </vt:lpstr>
      <vt:lpstr> ATIVOS DE INFRAESTRUTURA Oportunidades  </vt:lpstr>
      <vt:lpstr> ATIVOS DE INFRAESTRUTURA Oportunidades  </vt:lpstr>
      <vt:lpstr> ATIVOS DE INFRAESTRUTURA Oportunidades  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CAIXA</dc:creator>
  <cp:lastModifiedBy>Sergio Henrique Oliveira Bini</cp:lastModifiedBy>
  <cp:revision>63</cp:revision>
  <cp:lastPrinted>2014-08-21T12:28:04Z</cp:lastPrinted>
  <dcterms:created xsi:type="dcterms:W3CDTF">2013-10-21T16:32:27Z</dcterms:created>
  <dcterms:modified xsi:type="dcterms:W3CDTF">2014-08-21T17:07:24Z</dcterms:modified>
</cp:coreProperties>
</file>